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63" r:id="rId5"/>
    <p:sldId id="281" r:id="rId6"/>
    <p:sldId id="264" r:id="rId7"/>
    <p:sldId id="265" r:id="rId8"/>
    <p:sldId id="295" r:id="rId9"/>
    <p:sldId id="291" r:id="rId10"/>
    <p:sldId id="292" r:id="rId11"/>
    <p:sldId id="293" r:id="rId12"/>
    <p:sldId id="294" r:id="rId13"/>
    <p:sldId id="271" r:id="rId14"/>
    <p:sldId id="276" r:id="rId15"/>
    <p:sldId id="289" r:id="rId16"/>
    <p:sldId id="290" r:id="rId17"/>
    <p:sldId id="286" r:id="rId18"/>
    <p:sldId id="288" r:id="rId19"/>
    <p:sldId id="273" r:id="rId20"/>
    <p:sldId id="296" r:id="rId21"/>
    <p:sldId id="272" r:id="rId22"/>
    <p:sldId id="298" r:id="rId23"/>
    <p:sldId id="297" r:id="rId24"/>
    <p:sldId id="261" r:id="rId25"/>
  </p:sldIdLst>
  <p:sldSz cx="9144000" cy="5143500" type="screen16x9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8ACF6A10-BF9C-4111-8906-7AFB24F1911E}">
          <p14:sldIdLst>
            <p14:sldId id="263"/>
            <p14:sldId id="281"/>
            <p14:sldId id="264"/>
            <p14:sldId id="265"/>
            <p14:sldId id="295"/>
            <p14:sldId id="291"/>
            <p14:sldId id="292"/>
            <p14:sldId id="293"/>
            <p14:sldId id="294"/>
            <p14:sldId id="271"/>
            <p14:sldId id="276"/>
            <p14:sldId id="289"/>
            <p14:sldId id="290"/>
            <p14:sldId id="286"/>
            <p14:sldId id="288"/>
            <p14:sldId id="273"/>
            <p14:sldId id="296"/>
            <p14:sldId id="272"/>
            <p14:sldId id="298"/>
            <p14:sldId id="297"/>
            <p14:sldId id="26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F3FF"/>
    <a:srgbClr val="5FAFC7"/>
    <a:srgbClr val="E54F46"/>
    <a:srgbClr val="E44E46"/>
    <a:srgbClr val="E65343"/>
    <a:srgbClr val="DB3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214" autoAdjust="0"/>
    <p:restoredTop sz="99473" autoAdjust="0"/>
  </p:normalViewPr>
  <p:slideViewPr>
    <p:cSldViewPr>
      <p:cViewPr varScale="1">
        <p:scale>
          <a:sx n="114" d="100"/>
          <a:sy n="114" d="100"/>
        </p:scale>
        <p:origin x="-104" y="-2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355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70CDE-D9CE-4354-94E4-1FD6DB967311}" type="datetimeFigureOut">
              <a:rPr lang="nb-NO" smtClean="0"/>
              <a:t>24.03.21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25AF9-6F74-472F-B3FF-34E5DD3183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51445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DE89A-F0D7-4FF6-B2F1-98DC7792C91E}" type="datetimeFigureOut">
              <a:rPr lang="nb-NO" smtClean="0"/>
              <a:t>24.03.21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A2AF7-2D85-4421-9B02-2B5F9CC374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84462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ørste s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15616" y="843558"/>
            <a:ext cx="6912768" cy="1912609"/>
          </a:xfrm>
        </p:spPr>
        <p:txBody>
          <a:bodyPr lIns="0" tIns="0" rIns="0" anchor="b" anchorCtr="0">
            <a:normAutofit/>
          </a:bodyPr>
          <a:lstStyle>
            <a:lvl1pPr marL="0" algn="ctr">
              <a:lnSpc>
                <a:spcPts val="5400"/>
              </a:lnSpc>
              <a:defRPr sz="4300" b="1" i="0" u="none" cap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15616" y="3147510"/>
            <a:ext cx="6912768" cy="936408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513" y="4212000"/>
            <a:ext cx="3312000" cy="576000"/>
          </a:xfrm>
          <a:prstGeom prst="rect">
            <a:avLst/>
          </a:prstGeom>
        </p:spPr>
      </p:pic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2998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ide med bun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4227934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2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4680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gress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89570" y="1455950"/>
            <a:ext cx="4597350" cy="291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2921" y="1455950"/>
            <a:ext cx="2360241" cy="29160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</p:spPr>
        <p:txBody>
          <a:bodyPr>
            <a:noAutofit/>
          </a:bodyPr>
          <a:lstStyle>
            <a:lvl1pPr>
              <a:lnSpc>
                <a:spcPts val="4320"/>
              </a:lnSpc>
              <a:defRPr sz="3400" b="1" i="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4227934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05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3489852"/>
            <a:ext cx="7164000" cy="425054"/>
          </a:xfrm>
        </p:spPr>
        <p:txBody>
          <a:bodyPr anchor="b">
            <a:normAutofit/>
          </a:bodyPr>
          <a:lstStyle>
            <a:lvl1pPr algn="l">
              <a:lnSpc>
                <a:spcPts val="3600"/>
              </a:lnSpc>
              <a:defRPr sz="3000" b="1" i="0">
                <a:solidFill>
                  <a:srgbClr val="5FAFC7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022920" y="843558"/>
            <a:ext cx="7164000" cy="259822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 bildet til plassholderen eller klikk ikonet for å legge til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2920" y="3975906"/>
            <a:ext cx="7164000" cy="603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4227934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66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22920" y="1455950"/>
            <a:ext cx="7149480" cy="2916000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</p:spPr>
        <p:txBody>
          <a:bodyPr>
            <a:noAutofit/>
          </a:bodyPr>
          <a:lstStyle>
            <a:lvl1pPr>
              <a:lnSpc>
                <a:spcPts val="4320"/>
              </a:lnSpc>
              <a:defRPr sz="3400" b="1" i="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4227934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7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</p:spPr>
        <p:txBody>
          <a:bodyPr>
            <a:noAutofit/>
          </a:bodyPr>
          <a:lstStyle>
            <a:lvl1pPr>
              <a:lnSpc>
                <a:spcPts val="4320"/>
              </a:lnSpc>
              <a:defRPr sz="3400" b="1" i="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455950"/>
            <a:ext cx="7149480" cy="291600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4227934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53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_nøyt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</p:spPr>
        <p:txBody>
          <a:bodyPr>
            <a:noAutofit/>
          </a:bodyPr>
          <a:lstStyle>
            <a:lvl1pPr>
              <a:lnSpc>
                <a:spcPts val="4320"/>
              </a:lnSpc>
              <a:defRPr sz="3400" b="1" i="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455950"/>
            <a:ext cx="7149480" cy="291600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4227934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50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, hvit med grå ram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</p:spPr>
        <p:txBody>
          <a:bodyPr>
            <a:noAutofit/>
          </a:bodyPr>
          <a:lstStyle>
            <a:lvl1pPr>
              <a:lnSpc>
                <a:spcPts val="4320"/>
              </a:lnSpc>
              <a:defRPr sz="3400" b="1" i="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455950"/>
            <a:ext cx="7149480" cy="291600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4227934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51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839911"/>
            <a:ext cx="6584776" cy="2649941"/>
          </a:xfrm>
        </p:spPr>
        <p:txBody>
          <a:bodyPr anchor="t" anchorCtr="0">
            <a:normAutofit/>
          </a:bodyPr>
          <a:lstStyle>
            <a:lvl1pPr>
              <a:lnSpc>
                <a:spcPts val="6000"/>
              </a:lnSpc>
              <a:defRPr sz="5000" b="1" i="0" u="none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2109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ste 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30012" y="3795886"/>
            <a:ext cx="5083976" cy="21983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 cap="all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85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22920" y="1455626"/>
            <a:ext cx="3405064" cy="2916324"/>
          </a:xfrm>
        </p:spPr>
        <p:txBody>
          <a:bodyPr/>
          <a:lstStyle>
            <a:lvl1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52400" y="1455626"/>
            <a:ext cx="3420000" cy="2916324"/>
          </a:xfrm>
        </p:spPr>
        <p:txBody>
          <a:bodyPr/>
          <a:lstStyle>
            <a:lvl1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</p:spPr>
        <p:txBody>
          <a:bodyPr>
            <a:noAutofit/>
          </a:bodyPr>
          <a:lstStyle>
            <a:lvl1pPr>
              <a:lnSpc>
                <a:spcPts val="4320"/>
              </a:lnSpc>
              <a:defRPr sz="3400" b="1" i="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4227934"/>
            <a:ext cx="576000" cy="576000"/>
          </a:xfrm>
          <a:prstGeom prst="rect">
            <a:avLst/>
          </a:prstGeom>
        </p:spPr>
      </p:pic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852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spalter med 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2920" y="1581640"/>
            <a:ext cx="3420000" cy="432048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52400" y="1581640"/>
            <a:ext cx="3420000" cy="432048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3"/>
          </p:nvPr>
        </p:nvSpPr>
        <p:spPr>
          <a:xfrm>
            <a:off x="1022920" y="2092345"/>
            <a:ext cx="3420000" cy="2351613"/>
          </a:xfrm>
        </p:spPr>
        <p:txBody>
          <a:bodyPr/>
          <a:lstStyle>
            <a:lvl1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1" name="Plassholder for innhold 3"/>
          <p:cNvSpPr>
            <a:spLocks noGrp="1"/>
          </p:cNvSpPr>
          <p:nvPr>
            <p:ph sz="half" idx="2"/>
          </p:nvPr>
        </p:nvSpPr>
        <p:spPr>
          <a:xfrm>
            <a:off x="4752400" y="2092345"/>
            <a:ext cx="3420000" cy="2351613"/>
          </a:xfrm>
        </p:spPr>
        <p:txBody>
          <a:bodyPr/>
          <a:lstStyle>
            <a:lvl1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2" name="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</p:spPr>
        <p:txBody>
          <a:bodyPr>
            <a:noAutofit/>
          </a:bodyPr>
          <a:lstStyle>
            <a:lvl1pPr>
              <a:lnSpc>
                <a:spcPts val="4320"/>
              </a:lnSpc>
              <a:defRPr sz="3400" b="1" i="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4227934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7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774875"/>
            <a:ext cx="7149480" cy="489701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00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1022920" y="1455950"/>
            <a:ext cx="7149480" cy="2916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5pPr>
          </a:lstStyle>
          <a:p>
            <a:pPr lvl="0"/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4227934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2920" y="1455950"/>
            <a:ext cx="7149480" cy="291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4680000"/>
            <a:ext cx="936104" cy="1620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4680000"/>
            <a:ext cx="709342" cy="1620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04000" y="388800"/>
            <a:ext cx="6336000" cy="3852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 cap="all" spc="100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044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0" r:id="rId5"/>
    <p:sldLayoutId id="2147483655" r:id="rId6"/>
    <p:sldLayoutId id="2147483652" r:id="rId7"/>
    <p:sldLayoutId id="2147483653" r:id="rId8"/>
    <p:sldLayoutId id="2147483654" r:id="rId9"/>
    <p:sldLayoutId id="2147483661" r:id="rId10"/>
    <p:sldLayoutId id="2147483662" r:id="rId11"/>
    <p:sldLayoutId id="2147483656" r:id="rId12"/>
    <p:sldLayoutId id="2147483657" r:id="rId13"/>
    <p:sldLayoutId id="2147483658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marL="0" algn="l" defTabSz="914400" rtl="0" eaLnBrk="1" latinLnBrk="0" hangingPunct="1">
        <a:lnSpc>
          <a:spcPts val="4320"/>
        </a:lnSpc>
        <a:spcBef>
          <a:spcPct val="0"/>
        </a:spcBef>
        <a:buNone/>
        <a:defRPr sz="3400" b="1" i="0" u="none" kern="1200" cap="none" spc="0" normalizeH="0" baseline="0">
          <a:solidFill>
            <a:srgbClr val="5FAF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/>
          <p:cNvSpPr>
            <a:spLocks noGrp="1"/>
          </p:cNvSpPr>
          <p:nvPr>
            <p:ph type="ctrTitle"/>
          </p:nvPr>
        </p:nvSpPr>
        <p:spPr>
          <a:xfrm>
            <a:off x="395536" y="1059582"/>
            <a:ext cx="8352928" cy="1912609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nb-NO" sz="3200" i="1" dirty="0">
                <a:solidFill>
                  <a:srgbClr val="FF0000"/>
                </a:solidFill>
              </a:rPr>
              <a:t>COVID-19 </a:t>
            </a:r>
            <a:r>
              <a:rPr lang="nb-NO" sz="3200" i="1" dirty="0" err="1">
                <a:solidFill>
                  <a:srgbClr val="FF0000"/>
                </a:solidFill>
              </a:rPr>
              <a:t>Vaccine</a:t>
            </a:r>
            <a:r>
              <a:rPr lang="nb-NO" sz="3200" i="1" dirty="0">
                <a:solidFill>
                  <a:srgbClr val="FF0000"/>
                </a:solidFill>
              </a:rPr>
              <a:t> </a:t>
            </a:r>
            <a:r>
              <a:rPr lang="nb-NO" sz="3200" i="1" dirty="0" err="1">
                <a:solidFill>
                  <a:srgbClr val="FF0000"/>
                </a:solidFill>
              </a:rPr>
              <a:t>uptake</a:t>
            </a:r>
            <a:r>
              <a:rPr lang="nb-NO" sz="3200" i="1" dirty="0">
                <a:solidFill>
                  <a:srgbClr val="FF0000"/>
                </a:solidFill>
              </a:rPr>
              <a:t> in migrants, </a:t>
            </a:r>
            <a:r>
              <a:rPr lang="nb-NO" sz="3200" i="1" dirty="0" err="1">
                <a:solidFill>
                  <a:srgbClr val="FF0000"/>
                </a:solidFill>
              </a:rPr>
              <a:t>refugees</a:t>
            </a:r>
            <a:r>
              <a:rPr lang="nb-NO" sz="3200" i="1" dirty="0">
                <a:solidFill>
                  <a:srgbClr val="FF0000"/>
                </a:solidFill>
              </a:rPr>
              <a:t> and </a:t>
            </a:r>
            <a:r>
              <a:rPr lang="nb-NO" sz="3200" i="1" dirty="0" err="1">
                <a:solidFill>
                  <a:srgbClr val="FF0000"/>
                </a:solidFill>
              </a:rPr>
              <a:t>asylum</a:t>
            </a:r>
            <a:r>
              <a:rPr lang="nb-NO" sz="3200" i="1" dirty="0">
                <a:solidFill>
                  <a:srgbClr val="FF0000"/>
                </a:solidFill>
              </a:rPr>
              <a:t> </a:t>
            </a:r>
            <a:r>
              <a:rPr lang="nb-NO" sz="3200" i="1" dirty="0" err="1" smtClean="0">
                <a:solidFill>
                  <a:srgbClr val="FF0000"/>
                </a:solidFill>
              </a:rPr>
              <a:t>seekers</a:t>
            </a:r>
            <a:r>
              <a:rPr lang="nb-NO" sz="3200" i="1" dirty="0"/>
              <a:t/>
            </a:r>
            <a:br>
              <a:rPr lang="nb-NO" sz="3200" i="1" dirty="0"/>
            </a:br>
            <a:r>
              <a:rPr lang="nb-NO" sz="2000" i="1" dirty="0" smtClean="0"/>
              <a:t>Professor </a:t>
            </a:r>
            <a:r>
              <a:rPr lang="nb-NO" sz="2000" i="1" dirty="0"/>
              <a:t>Esperanza Diaz </a:t>
            </a:r>
            <a:br>
              <a:rPr lang="nb-NO" sz="2000" i="1" dirty="0"/>
            </a:br>
            <a:r>
              <a:rPr lang="nb-NO" sz="2000" i="1" dirty="0"/>
              <a:t>H</a:t>
            </a:r>
            <a:r>
              <a:rPr lang="nb-NO" sz="2000" i="1" dirty="0" smtClean="0"/>
              <a:t>ead </a:t>
            </a:r>
            <a:r>
              <a:rPr lang="nb-NO" sz="2000" i="1" dirty="0" err="1" smtClean="0"/>
              <a:t>of</a:t>
            </a:r>
            <a:r>
              <a:rPr lang="nb-NO" sz="2000" i="1" dirty="0" smtClean="0"/>
              <a:t> </a:t>
            </a:r>
            <a:r>
              <a:rPr lang="nb-NO" sz="2000" i="1" dirty="0" err="1" smtClean="0"/>
              <a:t>Pandemic</a:t>
            </a:r>
            <a:r>
              <a:rPr lang="nb-NO" sz="2000" i="1" dirty="0" smtClean="0"/>
              <a:t> </a:t>
            </a:r>
            <a:r>
              <a:rPr lang="nb-NO" sz="2000" i="1" dirty="0"/>
              <a:t>Center, </a:t>
            </a:r>
            <a:r>
              <a:rPr lang="nb-NO" sz="2000" i="1" dirty="0" err="1" smtClean="0"/>
              <a:t>University</a:t>
            </a:r>
            <a:r>
              <a:rPr lang="nb-NO" sz="2000" i="1" dirty="0" smtClean="0"/>
              <a:t> </a:t>
            </a:r>
            <a:r>
              <a:rPr lang="nb-NO" sz="2000" i="1" dirty="0" err="1"/>
              <a:t>of</a:t>
            </a:r>
            <a:r>
              <a:rPr lang="nb-NO" sz="2000" i="1" dirty="0"/>
              <a:t> Bergen, </a:t>
            </a:r>
            <a:r>
              <a:rPr lang="nb-NO" sz="2000" i="1" dirty="0" smtClean="0"/>
              <a:t>Norway</a:t>
            </a:r>
            <a:br>
              <a:rPr lang="nb-NO" sz="2000" i="1" dirty="0" smtClean="0"/>
            </a:br>
            <a:r>
              <a:rPr lang="nb-NO" sz="1600" b="0" u="sng" dirty="0" err="1"/>
              <a:t>https</a:t>
            </a:r>
            <a:r>
              <a:rPr lang="nb-NO" sz="1600" b="0" u="sng" dirty="0"/>
              <a:t>://</a:t>
            </a:r>
            <a:r>
              <a:rPr lang="nb-NO" sz="1600" b="0" u="sng" dirty="0" err="1"/>
              <a:t>www.uib.no</a:t>
            </a:r>
            <a:r>
              <a:rPr lang="nb-NO" sz="1600" b="0" u="sng" dirty="0"/>
              <a:t>/pandemi</a:t>
            </a:r>
            <a:r>
              <a:rPr lang="en-US" sz="1600" b="0" i="1" dirty="0"/>
              <a:t> </a:t>
            </a:r>
            <a:r>
              <a:rPr lang="en-US" sz="1800" i="1" dirty="0"/>
              <a:t> </a:t>
            </a:r>
            <a:endParaRPr lang="nb-NO" sz="18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1097208" y="-725862"/>
            <a:ext cx="6933455" cy="461665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200" i="1" dirty="0" smtClean="0"/>
              <a:t>Her kan du skrive enhet/tilhørighet.</a:t>
            </a:r>
            <a:r>
              <a:rPr lang="nb-NO" sz="1200" i="1" dirty="0"/>
              <a:t> </a:t>
            </a:r>
            <a:r>
              <a:rPr lang="nb-NO" sz="1200" i="1" dirty="0" smtClean="0"/>
              <a:t>Sett blank hvis dette ikke er aktuelt. </a:t>
            </a:r>
            <a:br>
              <a:rPr lang="nb-NO" sz="1200" i="1" dirty="0" smtClean="0"/>
            </a:br>
            <a:r>
              <a:rPr lang="nb-NO" sz="1200" i="1" dirty="0" smtClean="0"/>
              <a:t>Innhold i dette feltet styres her: Meny -&gt; Vis -&gt; Topptekst og bunntekst</a:t>
            </a:r>
            <a:endParaRPr lang="nb-NO" sz="1200" i="1" dirty="0"/>
          </a:p>
        </p:txBody>
      </p:sp>
      <p:cxnSp>
        <p:nvCxnSpPr>
          <p:cNvPr id="3" name="Rett pil 2"/>
          <p:cNvCxnSpPr>
            <a:stCxn id="8" idx="2"/>
          </p:cNvCxnSpPr>
          <p:nvPr/>
        </p:nvCxnSpPr>
        <p:spPr>
          <a:xfrm flipH="1">
            <a:off x="4563935" y="-264197"/>
            <a:ext cx="1" cy="26419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2" name="Undertittel 1"/>
          <p:cNvSpPr>
            <a:spLocks noGrp="1"/>
          </p:cNvSpPr>
          <p:nvPr>
            <p:ph type="subTitle" idx="1"/>
          </p:nvPr>
        </p:nvSpPr>
        <p:spPr>
          <a:xfrm>
            <a:off x="1115616" y="3291830"/>
            <a:ext cx="6912768" cy="792088"/>
          </a:xfrm>
        </p:spPr>
        <p:txBody>
          <a:bodyPr/>
          <a:lstStyle/>
          <a:p>
            <a:r>
              <a:rPr lang="nb-NO" sz="2000" i="1" dirty="0" smtClean="0"/>
              <a:t>WEBINAR</a:t>
            </a:r>
            <a:r>
              <a:rPr lang="nb-NO" sz="2000" i="1" dirty="0"/>
              <a:t>: COVID-19 </a:t>
            </a:r>
            <a:r>
              <a:rPr lang="nb-NO" sz="2000" i="1" dirty="0" err="1"/>
              <a:t>Vaccination</a:t>
            </a:r>
            <a:r>
              <a:rPr lang="nb-NO" sz="2000" i="1" dirty="0"/>
              <a:t> </a:t>
            </a:r>
            <a:r>
              <a:rPr lang="nb-NO" sz="2000" i="1" dirty="0" err="1"/>
              <a:t>Uptake</a:t>
            </a:r>
            <a:r>
              <a:rPr lang="nb-NO" sz="2000" i="1" dirty="0"/>
              <a:t> </a:t>
            </a:r>
            <a:r>
              <a:rPr lang="nb-NO" sz="2000" i="1" dirty="0" err="1"/>
              <a:t>among</a:t>
            </a:r>
            <a:r>
              <a:rPr lang="nb-NO" sz="2000" i="1" dirty="0"/>
              <a:t> Migrants &amp; </a:t>
            </a:r>
            <a:r>
              <a:rPr lang="nb-NO" sz="2000" i="1" dirty="0" err="1"/>
              <a:t>Ethnic</a:t>
            </a:r>
            <a:r>
              <a:rPr lang="nb-NO" sz="2000" i="1" dirty="0"/>
              <a:t> </a:t>
            </a:r>
            <a:r>
              <a:rPr lang="nb-NO" sz="2000" i="1" dirty="0" err="1"/>
              <a:t>Minorities</a:t>
            </a:r>
            <a:r>
              <a:rPr lang="nb-NO" sz="2000" i="1" dirty="0"/>
              <a:t>:   Challenges &amp; </a:t>
            </a:r>
            <a:r>
              <a:rPr lang="nb-NO" sz="2000" i="1" dirty="0" err="1"/>
              <a:t>Opportunities</a:t>
            </a:r>
            <a:r>
              <a:rPr lang="nb-NO" sz="2000" i="1" dirty="0"/>
              <a:t> </a:t>
            </a:r>
            <a:endParaRPr lang="nb-NO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4618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627534"/>
            <a:ext cx="7149480" cy="489701"/>
          </a:xfrm>
        </p:spPr>
        <p:txBody>
          <a:bodyPr/>
          <a:lstStyle/>
          <a:p>
            <a:r>
              <a:rPr lang="nb-NO" dirty="0" err="1" smtClean="0"/>
              <a:t>Vaccine</a:t>
            </a:r>
            <a:r>
              <a:rPr lang="nb-NO" dirty="0" smtClean="0"/>
              <a:t> </a:t>
            </a:r>
            <a:r>
              <a:rPr lang="nb-NO" dirty="0" err="1" smtClean="0"/>
              <a:t>priorities</a:t>
            </a:r>
            <a:r>
              <a:rPr lang="nb-NO" dirty="0" smtClean="0"/>
              <a:t>: global </a:t>
            </a:r>
            <a:r>
              <a:rPr lang="nb-NO" dirty="0" err="1" smtClean="0"/>
              <a:t>view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552" y="1347614"/>
            <a:ext cx="6696744" cy="3096344"/>
          </a:xfrm>
        </p:spPr>
        <p:txBody>
          <a:bodyPr>
            <a:normAutofit/>
          </a:bodyPr>
          <a:lstStyle/>
          <a:p>
            <a:r>
              <a:rPr lang="en-GB" sz="2000" dirty="0" smtClean="0"/>
              <a:t>International frameworks and priorities (COVAX)… </a:t>
            </a:r>
          </a:p>
          <a:p>
            <a:pPr lvl="1"/>
            <a:r>
              <a:rPr lang="en-GB" sz="2000" dirty="0" smtClean="0"/>
              <a:t>But do nationalisms triumph global health (despite risk of contagious)?</a:t>
            </a:r>
          </a:p>
          <a:p>
            <a:pPr lvl="1"/>
            <a:endParaRPr lang="en-GB" sz="2000" dirty="0" smtClean="0"/>
          </a:p>
          <a:p>
            <a:r>
              <a:rPr lang="en-GB" sz="2000" dirty="0" smtClean="0"/>
              <a:t>National vulnerable populations</a:t>
            </a:r>
          </a:p>
          <a:p>
            <a:pPr lvl="1"/>
            <a:r>
              <a:rPr lang="en-GB" sz="2000" dirty="0" smtClean="0"/>
              <a:t>What is “national”?</a:t>
            </a:r>
          </a:p>
          <a:p>
            <a:pPr lvl="1"/>
            <a:r>
              <a:rPr lang="en-GB" sz="2000" dirty="0" smtClean="0"/>
              <a:t>How to ”sell” this to societies without stigmatising?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10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857" y="1275606"/>
            <a:ext cx="2084395" cy="1368152"/>
          </a:xfrm>
          <a:prstGeom prst="rect">
            <a:avLst/>
          </a:prstGeom>
        </p:spPr>
      </p:pic>
      <p:pic>
        <p:nvPicPr>
          <p:cNvPr id="8" name="Plassholder for innhold 6"/>
          <p:cNvPicPr>
            <a:picLocks noChangeAspect="1"/>
          </p:cNvPicPr>
          <p:nvPr/>
        </p:nvPicPr>
        <p:blipFill rotWithShape="1">
          <a:blip r:embed="rId3"/>
          <a:srcRect l="-2159" r="-1540"/>
          <a:stretch/>
        </p:blipFill>
        <p:spPr>
          <a:xfrm>
            <a:off x="6853072" y="2787774"/>
            <a:ext cx="2175001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62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1347614"/>
            <a:ext cx="3312368" cy="489701"/>
          </a:xfrm>
        </p:spPr>
        <p:txBody>
          <a:bodyPr/>
          <a:lstStyle/>
          <a:p>
            <a:r>
              <a:rPr lang="nb-NO" sz="3200" dirty="0" smtClean="0"/>
              <a:t>National</a:t>
            </a:r>
            <a:br>
              <a:rPr lang="nb-NO" sz="3200" dirty="0" smtClean="0"/>
            </a:br>
            <a:r>
              <a:rPr lang="nb-NO" sz="3200" dirty="0" err="1" smtClean="0"/>
              <a:t>implementation</a:t>
            </a:r>
            <a:r>
              <a:rPr lang="nb-NO" sz="3200" dirty="0" smtClean="0"/>
              <a:t/>
            </a:r>
            <a:br>
              <a:rPr lang="nb-NO" sz="3200" dirty="0" smtClean="0"/>
            </a:br>
            <a:r>
              <a:rPr lang="nb-NO" sz="3200" dirty="0" err="1" smtClean="0"/>
              <a:t>policies</a:t>
            </a:r>
            <a:endParaRPr lang="nb-NO" sz="32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11</a:t>
            </a:fld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295" y="734222"/>
            <a:ext cx="5084696" cy="1765520"/>
          </a:xfrm>
          <a:prstGeom prst="rect">
            <a:avLst/>
          </a:prstGeom>
        </p:spPr>
      </p:pic>
      <p:sp>
        <p:nvSpPr>
          <p:cNvPr id="9" name="Plassholder for innhold 8"/>
          <p:cNvSpPr>
            <a:spLocks noGrp="1"/>
          </p:cNvSpPr>
          <p:nvPr>
            <p:ph idx="1"/>
          </p:nvPr>
        </p:nvSpPr>
        <p:spPr>
          <a:xfrm>
            <a:off x="323528" y="2139702"/>
            <a:ext cx="4968552" cy="2376264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Priorities: </a:t>
            </a:r>
          </a:p>
          <a:p>
            <a:pPr lvl="1"/>
            <a:r>
              <a:rPr lang="en-GB" sz="2200" dirty="0" smtClean="0">
                <a:solidFill>
                  <a:srgbClr val="FF0000"/>
                </a:solidFill>
              </a:rPr>
              <a:t>Age</a:t>
            </a:r>
            <a:r>
              <a:rPr lang="en-GB" sz="2200" dirty="0" smtClean="0"/>
              <a:t>: discriminatory factor</a:t>
            </a:r>
            <a:r>
              <a:rPr lang="en-GB" sz="2200" dirty="0"/>
              <a:t> </a:t>
            </a:r>
            <a:r>
              <a:rPr lang="en-GB" sz="2200" dirty="0" smtClean="0"/>
              <a:t>for migrants? </a:t>
            </a:r>
            <a:r>
              <a:rPr lang="en-GB" sz="1600" dirty="0" smtClean="0"/>
              <a:t>(who become sick 10-15 years earlier)</a:t>
            </a:r>
            <a:r>
              <a:rPr lang="en-GB" sz="2200" dirty="0" smtClean="0"/>
              <a:t> </a:t>
            </a:r>
          </a:p>
          <a:p>
            <a:pPr lvl="1"/>
            <a:r>
              <a:rPr lang="en-GB" sz="2200" dirty="0" smtClean="0">
                <a:solidFill>
                  <a:srgbClr val="FF0000"/>
                </a:solidFill>
              </a:rPr>
              <a:t>Indirect</a:t>
            </a:r>
            <a:r>
              <a:rPr lang="en-GB" sz="2200" dirty="0" smtClean="0"/>
              <a:t> priority making: </a:t>
            </a:r>
            <a:r>
              <a:rPr lang="en-GB" sz="2200" i="1" dirty="0" smtClean="0"/>
              <a:t>areas with high levels of disease, </a:t>
            </a:r>
            <a:r>
              <a:rPr lang="en-GB" sz="2200" i="1" dirty="0"/>
              <a:t>”vulnerable groups”, </a:t>
            </a:r>
            <a:r>
              <a:rPr lang="en-GB" sz="2200" i="1" dirty="0" err="1" smtClean="0"/>
              <a:t>etc</a:t>
            </a:r>
            <a:endParaRPr lang="en-GB" sz="2200" i="1" dirty="0" smtClean="0"/>
          </a:p>
          <a:p>
            <a:pPr lvl="1"/>
            <a:r>
              <a:rPr lang="en-GB" sz="2200" dirty="0" smtClean="0">
                <a:solidFill>
                  <a:srgbClr val="FF0000"/>
                </a:solidFill>
              </a:rPr>
              <a:t>Some migrant </a:t>
            </a:r>
            <a:r>
              <a:rPr lang="en-GB" sz="2200" dirty="0">
                <a:solidFill>
                  <a:srgbClr val="FF0000"/>
                </a:solidFill>
              </a:rPr>
              <a:t>groups excluded /non mentioned</a:t>
            </a:r>
          </a:p>
          <a:p>
            <a:pPr marL="457200" lvl="1" indent="0">
              <a:buNone/>
            </a:pPr>
            <a:endParaRPr lang="en-GB" i="1" dirty="0"/>
          </a:p>
          <a:p>
            <a:endParaRPr lang="nb-NO" dirty="0"/>
          </a:p>
        </p:txBody>
      </p:sp>
      <p:pic>
        <p:nvPicPr>
          <p:cNvPr id="10" name="Plassholder for innhold 6"/>
          <p:cNvPicPr>
            <a:picLocks noChangeAspect="1"/>
          </p:cNvPicPr>
          <p:nvPr/>
        </p:nvPicPr>
        <p:blipFill rotWithShape="1">
          <a:blip r:embed="rId3"/>
          <a:srcRect l="-2159" r="-1540"/>
          <a:stretch/>
        </p:blipFill>
        <p:spPr>
          <a:xfrm>
            <a:off x="7997821" y="699542"/>
            <a:ext cx="966667" cy="576064"/>
          </a:xfrm>
          <a:prstGeom prst="rect">
            <a:avLst/>
          </a:prstGeom>
        </p:spPr>
      </p:pic>
      <p:pic>
        <p:nvPicPr>
          <p:cNvPr id="11" name="Plassholder for innhold 6"/>
          <p:cNvPicPr>
            <a:picLocks noChangeAspect="1"/>
          </p:cNvPicPr>
          <p:nvPr/>
        </p:nvPicPr>
        <p:blipFill rotWithShape="1">
          <a:blip r:embed="rId4"/>
          <a:srcRect l="-2595" r="-1533"/>
          <a:stretch/>
        </p:blipFill>
        <p:spPr>
          <a:xfrm>
            <a:off x="5688898" y="2626193"/>
            <a:ext cx="3419606" cy="2105797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216" y="4731990"/>
            <a:ext cx="2202245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94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1131590"/>
            <a:ext cx="7704856" cy="489701"/>
          </a:xfrm>
        </p:spPr>
        <p:txBody>
          <a:bodyPr/>
          <a:lstStyle/>
          <a:p>
            <a:r>
              <a:rPr lang="nb-NO" sz="3200" dirty="0" smtClean="0"/>
              <a:t>Barriers to </a:t>
            </a:r>
            <a:r>
              <a:rPr lang="nb-NO" sz="3200" dirty="0" err="1" smtClean="0"/>
              <a:t>vaccine</a:t>
            </a:r>
            <a:r>
              <a:rPr lang="nb-NO" sz="3200" dirty="0" smtClean="0"/>
              <a:t> </a:t>
            </a:r>
            <a:r>
              <a:rPr lang="nb-NO" sz="3200" dirty="0" err="1" smtClean="0"/>
              <a:t>uptake</a:t>
            </a:r>
            <a:r>
              <a:rPr lang="nb-NO" sz="3200" dirty="0" smtClean="0"/>
              <a:t>: </a:t>
            </a:r>
            <a:br>
              <a:rPr lang="nb-NO" sz="3200" dirty="0" smtClean="0"/>
            </a:br>
            <a:r>
              <a:rPr lang="nb-NO" sz="3200" dirty="0" err="1" smtClean="0"/>
              <a:t>when</a:t>
            </a:r>
            <a:r>
              <a:rPr lang="nb-NO" sz="3200" dirty="0" smtClean="0"/>
              <a:t> ”my turn” </a:t>
            </a:r>
            <a:r>
              <a:rPr lang="nb-NO" sz="3200" dirty="0" err="1" smtClean="0"/>
              <a:t>really</a:t>
            </a:r>
            <a:r>
              <a:rPr lang="nb-NO" sz="3200" dirty="0" smtClean="0"/>
              <a:t> </a:t>
            </a:r>
            <a:r>
              <a:rPr lang="nb-NO" sz="3200" dirty="0" err="1" smtClean="0"/>
              <a:t>comes</a:t>
            </a:r>
            <a:r>
              <a:rPr lang="is-IS" sz="3200" dirty="0" smtClean="0"/>
              <a:t>…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3363838"/>
            <a:ext cx="8568952" cy="504056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GB" dirty="0" smtClean="0"/>
              <a:t>Health care system		Personal		Societal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12</a:t>
            </a:fld>
            <a:endParaRPr lang="nb-NO" dirty="0"/>
          </a:p>
        </p:txBody>
      </p:sp>
      <p:pic>
        <p:nvPicPr>
          <p:cNvPr id="10" name="Bilde 9" descr="social-media_m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3"/>
          <a:stretch/>
        </p:blipFill>
        <p:spPr>
          <a:xfrm>
            <a:off x="6084168" y="1655080"/>
            <a:ext cx="2779801" cy="1503700"/>
          </a:xfrm>
          <a:prstGeom prst="rect">
            <a:avLst/>
          </a:prstGeom>
        </p:spPr>
      </p:pic>
      <p:pic>
        <p:nvPicPr>
          <p:cNvPr id="11" name="Bilde 10" descr="Vaccine colou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55904"/>
            <a:ext cx="3480348" cy="1491910"/>
          </a:xfrm>
          <a:prstGeom prst="rect">
            <a:avLst/>
          </a:prstGeom>
        </p:spPr>
      </p:pic>
      <p:pic>
        <p:nvPicPr>
          <p:cNvPr id="12" name="Bilde 11" descr="Vaccine helath prof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35646"/>
            <a:ext cx="2268253" cy="1512168"/>
          </a:xfrm>
          <a:prstGeom prst="rect">
            <a:avLst/>
          </a:prstGeom>
        </p:spPr>
      </p:pic>
      <p:sp>
        <p:nvSpPr>
          <p:cNvPr id="13" name="Pil mot venstre og høyre 12"/>
          <p:cNvSpPr/>
          <p:nvPr/>
        </p:nvSpPr>
        <p:spPr>
          <a:xfrm>
            <a:off x="395536" y="3939902"/>
            <a:ext cx="8424936" cy="28803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3413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5576" y="771550"/>
            <a:ext cx="7149480" cy="489701"/>
          </a:xfrm>
        </p:spPr>
        <p:txBody>
          <a:bodyPr/>
          <a:lstStyle/>
          <a:p>
            <a:r>
              <a:rPr lang="nb-NO" sz="2800" dirty="0"/>
              <a:t>B</a:t>
            </a:r>
            <a:r>
              <a:rPr lang="nb-NO" sz="2800" dirty="0" smtClean="0"/>
              <a:t>arriers to </a:t>
            </a:r>
            <a:r>
              <a:rPr lang="nb-NO" sz="2800" dirty="0" err="1" smtClean="0"/>
              <a:t>vaccine</a:t>
            </a:r>
            <a:r>
              <a:rPr lang="nb-NO" sz="2800" dirty="0" smtClean="0"/>
              <a:t> </a:t>
            </a:r>
            <a:r>
              <a:rPr lang="nb-NO" sz="2800" dirty="0" err="1" smtClean="0"/>
              <a:t>uptake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Context</a:t>
            </a:r>
            <a:r>
              <a:rPr lang="nb-NO" dirty="0" smtClean="0"/>
              <a:t> dependent</a:t>
            </a:r>
          </a:p>
          <a:p>
            <a:r>
              <a:rPr lang="en-GB" dirty="0" smtClean="0"/>
              <a:t>History and current systems set </a:t>
            </a:r>
            <a:r>
              <a:rPr lang="en-GB" dirty="0"/>
              <a:t>the </a:t>
            </a:r>
            <a:r>
              <a:rPr lang="en-GB" dirty="0" smtClean="0"/>
              <a:t>stage</a:t>
            </a:r>
          </a:p>
          <a:p>
            <a:r>
              <a:rPr lang="nb-NO" dirty="0" err="1"/>
              <a:t>Hesitancy</a:t>
            </a:r>
            <a:r>
              <a:rPr lang="nb-NO" dirty="0"/>
              <a:t> is not </a:t>
            </a:r>
            <a:r>
              <a:rPr lang="nb-NO" dirty="0" err="1"/>
              <a:t>equal</a:t>
            </a:r>
            <a:r>
              <a:rPr lang="nb-NO" dirty="0"/>
              <a:t> to </a:t>
            </a:r>
            <a:r>
              <a:rPr lang="nb-NO" dirty="0" err="1"/>
              <a:t>denying</a:t>
            </a:r>
            <a:r>
              <a:rPr lang="nb-NO" dirty="0"/>
              <a:t> or </a:t>
            </a:r>
            <a:r>
              <a:rPr lang="nb-NO" dirty="0" err="1"/>
              <a:t>being</a:t>
            </a:r>
            <a:r>
              <a:rPr lang="nb-NO" dirty="0"/>
              <a:t> </a:t>
            </a:r>
            <a:r>
              <a:rPr lang="nb-NO" dirty="0" err="1"/>
              <a:t>against</a:t>
            </a:r>
            <a:r>
              <a:rPr lang="nb-NO" dirty="0"/>
              <a:t> </a:t>
            </a:r>
            <a:r>
              <a:rPr lang="nb-NO" dirty="0" err="1" smtClean="0"/>
              <a:t>vacination</a:t>
            </a:r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20929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699542"/>
            <a:ext cx="7776864" cy="489701"/>
          </a:xfrm>
        </p:spPr>
        <p:txBody>
          <a:bodyPr/>
          <a:lstStyle/>
          <a:p>
            <a:r>
              <a:rPr lang="nb-NO" dirty="0" err="1" smtClean="0"/>
              <a:t>Structural</a:t>
            </a:r>
            <a:r>
              <a:rPr lang="nb-NO" dirty="0" smtClean="0"/>
              <a:t> </a:t>
            </a:r>
            <a:r>
              <a:rPr lang="nb-NO" dirty="0" err="1" smtClean="0"/>
              <a:t>barriers</a:t>
            </a:r>
            <a:r>
              <a:rPr lang="nb-NO" dirty="0" smtClean="0"/>
              <a:t> to </a:t>
            </a:r>
            <a:r>
              <a:rPr lang="nb-NO" dirty="0" err="1" smtClean="0"/>
              <a:t>vaccine</a:t>
            </a:r>
            <a:r>
              <a:rPr lang="nb-NO" dirty="0" smtClean="0"/>
              <a:t> </a:t>
            </a:r>
            <a:r>
              <a:rPr lang="nb-NO" dirty="0" err="1" smtClean="0"/>
              <a:t>uptake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9592" y="1455950"/>
            <a:ext cx="7509520" cy="2916000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No (few) long lasting national/local migrant strategy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No (few) specific priority in the pandemic</a:t>
            </a:r>
          </a:p>
          <a:p>
            <a:r>
              <a:rPr lang="en-GB" dirty="0" smtClean="0"/>
              <a:t>Data </a:t>
            </a:r>
            <a:r>
              <a:rPr lang="en-GB" dirty="0"/>
              <a:t>on migration background</a:t>
            </a:r>
            <a:endParaRPr lang="en-GB" dirty="0" smtClean="0"/>
          </a:p>
          <a:p>
            <a:pPr lvl="1"/>
            <a:r>
              <a:rPr lang="en-GB" dirty="0" smtClean="0"/>
              <a:t>No </a:t>
            </a:r>
            <a:r>
              <a:rPr lang="en-GB" dirty="0"/>
              <a:t>real </a:t>
            </a:r>
            <a:r>
              <a:rPr lang="en-GB" dirty="0" smtClean="0"/>
              <a:t>time, systematic data</a:t>
            </a:r>
          </a:p>
          <a:p>
            <a:pPr lvl="1"/>
            <a:r>
              <a:rPr lang="en-GB" dirty="0" smtClean="0"/>
              <a:t>No homogeneity 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N</a:t>
            </a:r>
            <a:r>
              <a:rPr lang="en-GB" dirty="0" smtClean="0">
                <a:solidFill>
                  <a:srgbClr val="FF0000"/>
                </a:solidFill>
              </a:rPr>
              <a:t>o professionalised communication strategies: </a:t>
            </a:r>
            <a:r>
              <a:rPr lang="en-GB" dirty="0">
                <a:solidFill>
                  <a:srgbClr val="FF0000"/>
                </a:solidFill>
              </a:rPr>
              <a:t>high risk of stigmatising and </a:t>
            </a:r>
            <a:r>
              <a:rPr lang="en-GB" dirty="0" smtClean="0">
                <a:solidFill>
                  <a:srgbClr val="FF0000"/>
                </a:solidFill>
              </a:rPr>
              <a:t>blaming </a:t>
            </a:r>
          </a:p>
          <a:p>
            <a:r>
              <a:rPr lang="en-GB" dirty="0" smtClean="0"/>
              <a:t>Not (enough) </a:t>
            </a:r>
            <a:r>
              <a:rPr lang="en-GB" dirty="0"/>
              <a:t>culturally competent </a:t>
            </a:r>
            <a:r>
              <a:rPr lang="en-GB" dirty="0" smtClean="0"/>
              <a:t>workforce for mainstreaming</a:t>
            </a:r>
          </a:p>
          <a:p>
            <a:r>
              <a:rPr lang="en-GB" dirty="0" smtClean="0"/>
              <a:t>Structural racism</a:t>
            </a:r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Vaccine research: Migrants </a:t>
            </a:r>
            <a:r>
              <a:rPr lang="en-GB" dirty="0">
                <a:solidFill>
                  <a:srgbClr val="FF0000"/>
                </a:solidFill>
              </a:rPr>
              <a:t>less represented </a:t>
            </a:r>
            <a:r>
              <a:rPr lang="en-GB" dirty="0" smtClean="0">
                <a:solidFill>
                  <a:srgbClr val="FF0000"/>
                </a:solidFill>
              </a:rPr>
              <a:t>at all levels </a:t>
            </a:r>
          </a:p>
          <a:p>
            <a:pPr lvl="1"/>
            <a:r>
              <a:rPr lang="en-GB" dirty="0" smtClean="0"/>
              <a:t>Researchers </a:t>
            </a:r>
            <a:r>
              <a:rPr lang="en-GB" dirty="0"/>
              <a:t>and </a:t>
            </a:r>
            <a:r>
              <a:rPr lang="en-GB" dirty="0" smtClean="0"/>
              <a:t>health leaders</a:t>
            </a:r>
            <a:endParaRPr lang="en-GB" dirty="0"/>
          </a:p>
          <a:p>
            <a:pPr lvl="1"/>
            <a:r>
              <a:rPr lang="en-GB" dirty="0"/>
              <a:t>Data </a:t>
            </a:r>
            <a:endParaRPr lang="en-GB" dirty="0" smtClean="0"/>
          </a:p>
          <a:p>
            <a:pPr lvl="1"/>
            <a:r>
              <a:rPr lang="en-GB" dirty="0" smtClean="0"/>
              <a:t>Lower </a:t>
            </a:r>
            <a:r>
              <a:rPr lang="en-GB" dirty="0"/>
              <a:t>inclusion rates (hard to reach??)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Infections and vaccines: “</a:t>
            </a:r>
            <a:r>
              <a:rPr lang="en-GB" dirty="0">
                <a:solidFill>
                  <a:srgbClr val="FF0000"/>
                </a:solidFill>
              </a:rPr>
              <a:t>Historical “testing</a:t>
            </a:r>
            <a:r>
              <a:rPr lang="en-GB" dirty="0" smtClean="0">
                <a:solidFill>
                  <a:srgbClr val="FF0000"/>
                </a:solidFill>
              </a:rPr>
              <a:t>” (“as guinea pigs”)</a:t>
            </a:r>
          </a:p>
          <a:p>
            <a:endParaRPr lang="en-GB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14</a:t>
            </a:fld>
            <a:endParaRPr lang="nb-NO" dirty="0"/>
          </a:p>
        </p:txBody>
      </p:sp>
      <p:pic>
        <p:nvPicPr>
          <p:cNvPr id="7" name="Bilde 6" descr="Vaccine helath prof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859782"/>
            <a:ext cx="1944217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05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915566"/>
            <a:ext cx="7149480" cy="48970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dirty="0" smtClean="0"/>
              <a:t>Barriers to vaccine uptake: </a:t>
            </a:r>
            <a:r>
              <a:rPr lang="en-GB" sz="2800" dirty="0" smtClean="0"/>
              <a:t>sociodemographic </a:t>
            </a:r>
            <a:r>
              <a:rPr lang="en-GB" sz="2800" dirty="0" smtClean="0"/>
              <a:t>&amp; health access</a:t>
            </a:r>
            <a:endParaRPr lang="en-GB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3568" y="1779662"/>
            <a:ext cx="7488832" cy="2592288"/>
          </a:xfrm>
        </p:spPr>
        <p:txBody>
          <a:bodyPr>
            <a:normAutofit/>
          </a:bodyPr>
          <a:lstStyle/>
          <a:p>
            <a:r>
              <a:rPr lang="en-GB" sz="2000" dirty="0" smtClean="0"/>
              <a:t>Insurance, coverage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Inconvenience - economic consequences of being vaccinated</a:t>
            </a:r>
          </a:p>
          <a:p>
            <a:r>
              <a:rPr lang="en-GB" sz="2000" dirty="0" smtClean="0"/>
              <a:t>Lack </a:t>
            </a:r>
            <a:r>
              <a:rPr lang="en-GB" sz="2000" dirty="0" smtClean="0"/>
              <a:t>of </a:t>
            </a:r>
            <a:r>
              <a:rPr lang="en-GB" sz="2000" dirty="0" smtClean="0"/>
              <a:t>communication from trusted health care providers</a:t>
            </a:r>
          </a:p>
          <a:p>
            <a:r>
              <a:rPr lang="en-GB" sz="2000" dirty="0" smtClean="0"/>
              <a:t>Previous health care experience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Lack of vaccine offer </a:t>
            </a:r>
            <a:r>
              <a:rPr lang="en-GB" sz="2000" dirty="0" smtClean="0"/>
              <a:t>(structural discrimination (emails at hospitals), intersectionality)</a:t>
            </a:r>
            <a:endParaRPr lang="en-GB" sz="20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Universitetet i Bergen</a:t>
            </a:r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Side </a:t>
            </a:r>
            <a:fld id="{06C54713-27B5-4268-B680-29C9FB350413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757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528" y="1073937"/>
            <a:ext cx="7848872" cy="48970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b-NO" dirty="0" smtClean="0"/>
              <a:t>Barriers to </a:t>
            </a:r>
            <a:r>
              <a:rPr lang="nb-NO" dirty="0" err="1" smtClean="0"/>
              <a:t>vaccine</a:t>
            </a:r>
            <a:r>
              <a:rPr lang="nb-NO" dirty="0" smtClean="0"/>
              <a:t> </a:t>
            </a:r>
            <a:r>
              <a:rPr lang="nb-NO" dirty="0" err="1" smtClean="0"/>
              <a:t>uptake</a:t>
            </a:r>
            <a:r>
              <a:rPr lang="nb-NO" dirty="0" smtClean="0"/>
              <a:t>:</a:t>
            </a:r>
            <a:br>
              <a:rPr lang="nb-NO" dirty="0" smtClean="0"/>
            </a:br>
            <a:r>
              <a:rPr lang="nb-NO" dirty="0" smtClean="0"/>
              <a:t>Information and trust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923678"/>
            <a:ext cx="7149480" cy="259228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Language literacy – most targeted</a:t>
            </a:r>
          </a:p>
          <a:p>
            <a:pPr marL="0" indent="0">
              <a:buNone/>
            </a:pPr>
            <a:r>
              <a:rPr lang="en-GB" dirty="0" smtClean="0"/>
              <a:t>Low </a:t>
            </a:r>
            <a:r>
              <a:rPr lang="en-GB" dirty="0" smtClean="0">
                <a:solidFill>
                  <a:srgbClr val="FF0000"/>
                </a:solidFill>
              </a:rPr>
              <a:t>trust/ </a:t>
            </a:r>
            <a:r>
              <a:rPr lang="en-GB" dirty="0" smtClean="0">
                <a:solidFill>
                  <a:srgbClr val="FF0000"/>
                </a:solidFill>
              </a:rPr>
              <a:t>confidence </a:t>
            </a:r>
            <a:r>
              <a:rPr lang="en-GB" dirty="0" smtClean="0"/>
              <a:t>in health authorities and the vaccine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Perception</a:t>
            </a:r>
            <a:r>
              <a:rPr lang="en-GB" dirty="0"/>
              <a:t> of risk, side effects, </a:t>
            </a:r>
            <a:r>
              <a:rPr lang="en-GB" dirty="0" smtClean="0"/>
              <a:t>efficacy (“</a:t>
            </a:r>
            <a:r>
              <a:rPr lang="en-GB" dirty="0"/>
              <a:t>N</a:t>
            </a:r>
            <a:r>
              <a:rPr lang="en-GB" dirty="0" smtClean="0"/>
              <a:t>on halal”,</a:t>
            </a:r>
            <a:r>
              <a:rPr lang="is-IS" dirty="0" smtClean="0"/>
              <a:t>…</a:t>
            </a:r>
            <a:r>
              <a:rPr lang="en-GB" dirty="0" smtClean="0"/>
              <a:t>)</a:t>
            </a:r>
            <a:endParaRPr lang="en-GB" dirty="0"/>
          </a:p>
          <a:p>
            <a:pPr marL="0" indent="0" algn="r">
              <a:buNone/>
            </a:pPr>
            <a:r>
              <a:rPr lang="en-GB" dirty="0">
                <a:solidFill>
                  <a:srgbClr val="008000"/>
                </a:solidFill>
              </a:rPr>
              <a:t>Family/community endorsement</a:t>
            </a:r>
          </a:p>
          <a:p>
            <a:pPr marL="0" indent="0" algn="r">
              <a:buNone/>
            </a:pPr>
            <a:r>
              <a:rPr lang="en-GB" dirty="0" smtClean="0">
                <a:solidFill>
                  <a:srgbClr val="008000"/>
                </a:solidFill>
              </a:rPr>
              <a:t>Transcultural </a:t>
            </a:r>
            <a:r>
              <a:rPr lang="en-GB" dirty="0" err="1" smtClean="0">
                <a:solidFill>
                  <a:srgbClr val="008000"/>
                </a:solidFill>
              </a:rPr>
              <a:t>lifes</a:t>
            </a:r>
            <a:r>
              <a:rPr lang="en-GB" dirty="0" smtClean="0"/>
              <a:t>: Mismatch between countries and settings</a:t>
            </a:r>
          </a:p>
          <a:p>
            <a:pPr marL="0" indent="0" algn="r">
              <a:buNone/>
            </a:pPr>
            <a:r>
              <a:rPr lang="en-GB" dirty="0" smtClean="0">
                <a:solidFill>
                  <a:srgbClr val="008000"/>
                </a:solidFill>
              </a:rPr>
              <a:t>Earlier experience </a:t>
            </a:r>
            <a:r>
              <a:rPr lang="en-GB" dirty="0" smtClean="0"/>
              <a:t>with management of crisis: Polish- Chernobyl 1986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00FF"/>
                </a:solidFill>
              </a:rPr>
              <a:t>Social </a:t>
            </a:r>
            <a:r>
              <a:rPr lang="en-GB" dirty="0" smtClean="0">
                <a:solidFill>
                  <a:srgbClr val="0000FF"/>
                </a:solidFill>
              </a:rPr>
              <a:t>Media </a:t>
            </a:r>
            <a:r>
              <a:rPr lang="en-GB" dirty="0" smtClean="0"/>
              <a:t>more important</a:t>
            </a:r>
          </a:p>
          <a:p>
            <a:pPr marL="457200" lvl="1" indent="0">
              <a:buNone/>
            </a:pPr>
            <a:r>
              <a:rPr lang="en-GB" dirty="0"/>
              <a:t>M</a:t>
            </a:r>
            <a:r>
              <a:rPr lang="en-GB" dirty="0" smtClean="0"/>
              <a:t>ore </a:t>
            </a:r>
            <a:r>
              <a:rPr lang="en-GB" dirty="0" smtClean="0"/>
              <a:t>disinformation</a:t>
            </a:r>
          </a:p>
          <a:p>
            <a:pPr marL="457200" lvl="1" indent="0">
              <a:buNone/>
            </a:pPr>
            <a:r>
              <a:rPr lang="en-GB" dirty="0" smtClean="0"/>
              <a:t>Understanding misinformation: From “Digital pass” to “an implanted chip”</a:t>
            </a:r>
            <a:endParaRPr lang="en-GB" dirty="0"/>
          </a:p>
          <a:p>
            <a:pPr marL="457200" lvl="1" indent="0">
              <a:buNone/>
            </a:pPr>
            <a:r>
              <a:rPr lang="nb-NO" dirty="0" smtClean="0"/>
              <a:t>Real </a:t>
            </a:r>
            <a:r>
              <a:rPr lang="nb-NO" dirty="0" err="1"/>
              <a:t>mistrust</a:t>
            </a:r>
            <a:r>
              <a:rPr lang="nb-NO" dirty="0"/>
              <a:t>: </a:t>
            </a:r>
            <a:r>
              <a:rPr lang="nb-NO" dirty="0" err="1"/>
              <a:t>conspiracy</a:t>
            </a:r>
            <a:r>
              <a:rPr lang="nb-NO" dirty="0"/>
              <a:t> </a:t>
            </a:r>
            <a:r>
              <a:rPr lang="nb-NO" dirty="0" err="1" smtClean="0"/>
              <a:t>theories</a:t>
            </a:r>
            <a:r>
              <a:rPr lang="nb-NO" dirty="0"/>
              <a:t>, negative </a:t>
            </a:r>
            <a:r>
              <a:rPr lang="nb-NO" dirty="0" err="1"/>
              <a:t>views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doctors</a:t>
            </a:r>
            <a:endParaRPr lang="nb-NO" dirty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404000" y="411510"/>
            <a:ext cx="6336000" cy="385200"/>
          </a:xfrm>
        </p:spPr>
        <p:txBody>
          <a:bodyPr/>
          <a:lstStyle/>
          <a:p>
            <a:r>
              <a:rPr lang="nb-NO" dirty="0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16</a:t>
            </a:fld>
            <a:endParaRPr lang="nb-NO" dirty="0"/>
          </a:p>
        </p:txBody>
      </p:sp>
      <p:pic>
        <p:nvPicPr>
          <p:cNvPr id="7" name="Bilde 6" descr="Vaccine colou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419622"/>
            <a:ext cx="2495641" cy="106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18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1001929"/>
            <a:ext cx="7776864" cy="48970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b-NO" dirty="0"/>
              <a:t>Barriers to </a:t>
            </a:r>
            <a:r>
              <a:rPr lang="nb-NO" dirty="0" err="1"/>
              <a:t>vaccine</a:t>
            </a:r>
            <a:r>
              <a:rPr lang="nb-NO" dirty="0"/>
              <a:t> </a:t>
            </a:r>
            <a:r>
              <a:rPr lang="nb-NO" dirty="0" err="1"/>
              <a:t>uptake</a:t>
            </a:r>
            <a:r>
              <a:rPr lang="nb-NO" dirty="0" smtClean="0"/>
              <a:t>: </a:t>
            </a:r>
            <a:r>
              <a:rPr lang="nb-NO" dirty="0" err="1" smtClean="0"/>
              <a:t>communication</a:t>
            </a:r>
            <a:r>
              <a:rPr lang="nb-NO" dirty="0" smtClean="0"/>
              <a:t> and </a:t>
            </a:r>
            <a:r>
              <a:rPr lang="nb-NO" dirty="0" err="1" smtClean="0"/>
              <a:t>society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635646"/>
            <a:ext cx="7437512" cy="2916000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rgbClr val="DB3F3D"/>
                </a:solidFill>
              </a:rPr>
              <a:t>Information</a:t>
            </a:r>
            <a:r>
              <a:rPr lang="en-GB" sz="2000" dirty="0" smtClean="0"/>
              <a:t> on migrants and COVID-19 through (social) media</a:t>
            </a:r>
          </a:p>
          <a:p>
            <a:r>
              <a:rPr lang="en-GB" sz="2000" dirty="0" smtClean="0"/>
              <a:t>Economic </a:t>
            </a:r>
            <a:r>
              <a:rPr lang="en-GB" sz="2000" dirty="0" smtClean="0"/>
              <a:t>downturn</a:t>
            </a:r>
            <a:r>
              <a:rPr lang="en-GB" sz="2000" dirty="0" smtClean="0"/>
              <a:t>: </a:t>
            </a:r>
            <a:r>
              <a:rPr lang="en-GB" sz="2000" dirty="0" smtClean="0">
                <a:solidFill>
                  <a:schemeClr val="accent1"/>
                </a:solidFill>
              </a:rPr>
              <a:t>negative public discourse </a:t>
            </a:r>
            <a:r>
              <a:rPr lang="en-GB" sz="2000" dirty="0" smtClean="0"/>
              <a:t>on migrants</a:t>
            </a:r>
          </a:p>
          <a:p>
            <a:r>
              <a:rPr lang="en-GB" sz="2000" dirty="0" smtClean="0">
                <a:solidFill>
                  <a:srgbClr val="DB3F3D"/>
                </a:solidFill>
              </a:rPr>
              <a:t>Simplification</a:t>
            </a:r>
            <a:r>
              <a:rPr lang="en-GB" sz="2000" dirty="0" smtClean="0"/>
              <a:t> of associations: vicious circles</a:t>
            </a:r>
          </a:p>
          <a:p>
            <a:pPr lvl="1"/>
            <a:r>
              <a:rPr lang="en-GB" sz="2000" dirty="0" smtClean="0"/>
              <a:t>migrant= non compliance=danger=non-wanted</a:t>
            </a:r>
          </a:p>
          <a:p>
            <a:pPr lvl="1"/>
            <a:r>
              <a:rPr lang="en-GB" sz="2000" i="1" dirty="0" smtClean="0"/>
              <a:t>”You are from Somalia, I </a:t>
            </a:r>
            <a:r>
              <a:rPr lang="en-GB" sz="2000" i="1" dirty="0" err="1" smtClean="0"/>
              <a:t>wil</a:t>
            </a:r>
            <a:r>
              <a:rPr lang="en-GB" sz="2000" i="1" dirty="0" smtClean="0"/>
              <a:t> take another taxi”</a:t>
            </a:r>
          </a:p>
          <a:p>
            <a:endParaRPr lang="en-GB" sz="20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17</a:t>
            </a:fld>
            <a:endParaRPr lang="nb-NO" dirty="0"/>
          </a:p>
        </p:txBody>
      </p:sp>
      <p:pic>
        <p:nvPicPr>
          <p:cNvPr id="7" name="Bilde 6" descr="social-media_m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3"/>
          <a:stretch/>
        </p:blipFill>
        <p:spPr>
          <a:xfrm>
            <a:off x="3203848" y="3651870"/>
            <a:ext cx="226298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88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627534"/>
            <a:ext cx="8640960" cy="489701"/>
          </a:xfrm>
        </p:spPr>
        <p:txBody>
          <a:bodyPr/>
          <a:lstStyle/>
          <a:p>
            <a:r>
              <a:rPr lang="nb-NO" dirty="0" smtClean="0"/>
              <a:t>Solutions at </a:t>
            </a:r>
            <a:r>
              <a:rPr lang="nb-NO" dirty="0" err="1" smtClean="0"/>
              <a:t>local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r>
              <a:rPr lang="nb-NO" dirty="0" smtClean="0"/>
              <a:t>: </a:t>
            </a:r>
            <a:r>
              <a:rPr lang="nb-NO" dirty="0" err="1" smtClean="0"/>
              <a:t>mostly</a:t>
            </a:r>
            <a:r>
              <a:rPr lang="nb-NO" dirty="0" smtClean="0"/>
              <a:t> ad-hoc?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275606"/>
            <a:ext cx="7149480" cy="3384376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 smtClean="0"/>
              <a:t>Translation </a:t>
            </a:r>
            <a:r>
              <a:rPr lang="en-GB" dirty="0" smtClean="0"/>
              <a:t>of (majority oriented) information + specific information (religious+)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 smtClean="0"/>
              <a:t>Outsourcing to minority communities, champions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 smtClean="0"/>
              <a:t>Enabling </a:t>
            </a:r>
            <a:r>
              <a:rPr lang="en-GB" dirty="0" smtClean="0"/>
              <a:t>environments (mosques)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 smtClean="0"/>
              <a:t>Practical/economical support to meet disadvantage through vaccine </a:t>
            </a:r>
            <a:r>
              <a:rPr lang="en-GB" dirty="0" smtClean="0"/>
              <a:t>uptake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s-IS" dirty="0" smtClean="0"/>
              <a:t>…</a:t>
            </a:r>
            <a:endParaRPr lang="en-GB" dirty="0" smtClean="0"/>
          </a:p>
          <a:p>
            <a:pPr marL="0" indent="0" algn="r">
              <a:lnSpc>
                <a:spcPct val="120000"/>
              </a:lnSpc>
              <a:buNone/>
            </a:pPr>
            <a:r>
              <a:rPr lang="en-GB" sz="3600" dirty="0">
                <a:solidFill>
                  <a:srgbClr val="008000"/>
                </a:solidFill>
              </a:rPr>
              <a:t>Sharing practical </a:t>
            </a:r>
            <a:r>
              <a:rPr lang="en-GB" sz="3600" dirty="0" smtClean="0">
                <a:solidFill>
                  <a:srgbClr val="008000"/>
                </a:solidFill>
              </a:rPr>
              <a:t>solutions</a:t>
            </a:r>
          </a:p>
          <a:p>
            <a:pPr marL="0" indent="0" algn="r">
              <a:lnSpc>
                <a:spcPct val="120000"/>
              </a:lnSpc>
              <a:buNone/>
            </a:pPr>
            <a:endParaRPr lang="en-GB" sz="2900" dirty="0">
              <a:solidFill>
                <a:srgbClr val="008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dirty="0" smtClean="0">
                <a:solidFill>
                  <a:srgbClr val="3366FF"/>
                </a:solidFill>
              </a:rPr>
              <a:t>Transparent and regular reporting of progress </a:t>
            </a:r>
            <a:endParaRPr lang="en-GB" dirty="0" smtClean="0">
              <a:solidFill>
                <a:srgbClr val="3366FF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dirty="0" smtClean="0">
                <a:solidFill>
                  <a:srgbClr val="3366FF"/>
                </a:solidFill>
              </a:rPr>
              <a:t>Partnership: community </a:t>
            </a:r>
            <a:r>
              <a:rPr lang="en-GB" dirty="0">
                <a:solidFill>
                  <a:srgbClr val="3366FF"/>
                </a:solidFill>
              </a:rPr>
              <a:t>representation in the </a:t>
            </a:r>
            <a:r>
              <a:rPr lang="en-GB" dirty="0" smtClean="0">
                <a:solidFill>
                  <a:srgbClr val="3366FF"/>
                </a:solidFill>
              </a:rPr>
              <a:t>workforce, </a:t>
            </a:r>
            <a:r>
              <a:rPr lang="en-GB" dirty="0">
                <a:solidFill>
                  <a:srgbClr val="3366FF"/>
                </a:solidFill>
              </a:rPr>
              <a:t>leadership and decision making </a:t>
            </a:r>
            <a:r>
              <a:rPr lang="en-GB" dirty="0" smtClean="0">
                <a:solidFill>
                  <a:srgbClr val="3366FF"/>
                </a:solidFill>
              </a:rPr>
              <a:t>levels.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solidFill>
                  <a:srgbClr val="3366FF"/>
                </a:solidFill>
              </a:rPr>
              <a:t>A</a:t>
            </a:r>
            <a:r>
              <a:rPr lang="en-GB" dirty="0" smtClean="0">
                <a:solidFill>
                  <a:srgbClr val="3366FF"/>
                </a:solidFill>
              </a:rPr>
              <a:t>dd migration, race </a:t>
            </a:r>
            <a:r>
              <a:rPr lang="en-GB" dirty="0">
                <a:solidFill>
                  <a:srgbClr val="3366FF"/>
                </a:solidFill>
              </a:rPr>
              <a:t>and ethnicity to public </a:t>
            </a:r>
            <a:r>
              <a:rPr lang="en-GB" dirty="0" smtClean="0">
                <a:solidFill>
                  <a:srgbClr val="3366FF"/>
                </a:solidFill>
              </a:rPr>
              <a:t>dashboards </a:t>
            </a:r>
            <a:endParaRPr lang="en-GB" dirty="0">
              <a:solidFill>
                <a:srgbClr val="3366FF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dirty="0" smtClean="0">
                <a:solidFill>
                  <a:srgbClr val="3366FF"/>
                </a:solidFill>
              </a:rPr>
              <a:t>Use of resources: (Not </a:t>
            </a:r>
            <a:r>
              <a:rPr lang="en-GB" dirty="0">
                <a:solidFill>
                  <a:srgbClr val="3366FF"/>
                </a:solidFill>
              </a:rPr>
              <a:t>yet accredited) </a:t>
            </a:r>
            <a:r>
              <a:rPr lang="en-GB" dirty="0" smtClean="0">
                <a:solidFill>
                  <a:srgbClr val="3366FF"/>
                </a:solidFill>
              </a:rPr>
              <a:t>migrant health </a:t>
            </a:r>
            <a:r>
              <a:rPr lang="en-GB" dirty="0">
                <a:solidFill>
                  <a:srgbClr val="3366FF"/>
                </a:solidFill>
              </a:rPr>
              <a:t>professionals into health care </a:t>
            </a:r>
            <a:r>
              <a:rPr lang="en-GB" dirty="0" smtClean="0">
                <a:solidFill>
                  <a:srgbClr val="3366FF"/>
                </a:solidFill>
              </a:rPr>
              <a:t>systems ++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s-IS" dirty="0" smtClean="0">
                <a:solidFill>
                  <a:srgbClr val="3366FF"/>
                </a:solidFill>
              </a:rPr>
              <a:t>…</a:t>
            </a:r>
            <a:endParaRPr lang="en-GB" dirty="0" smtClean="0">
              <a:solidFill>
                <a:srgbClr val="3366FF"/>
              </a:solidFill>
            </a:endParaRPr>
          </a:p>
          <a:p>
            <a:pPr marL="0" indent="0" algn="r">
              <a:lnSpc>
                <a:spcPct val="120000"/>
              </a:lnSpc>
              <a:buNone/>
            </a:pPr>
            <a:r>
              <a:rPr lang="en-GB" sz="3600" dirty="0" smtClean="0">
                <a:solidFill>
                  <a:srgbClr val="008000"/>
                </a:solidFill>
              </a:rPr>
              <a:t>Evaluation </a:t>
            </a:r>
            <a:r>
              <a:rPr lang="en-GB" sz="3600" dirty="0">
                <a:solidFill>
                  <a:srgbClr val="008000"/>
                </a:solidFill>
              </a:rPr>
              <a:t>of interventions</a:t>
            </a:r>
          </a:p>
          <a:p>
            <a:pPr marL="0" indent="0">
              <a:buNone/>
            </a:pP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9130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 </a:t>
            </a:r>
            <a:r>
              <a:rPr lang="nb-NO" dirty="0" err="1" smtClean="0"/>
              <a:t>portfolio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innovation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Sustaining – improve the situation</a:t>
            </a:r>
          </a:p>
          <a:p>
            <a:r>
              <a:rPr lang="en-GB" dirty="0" smtClean="0"/>
              <a:t>Disruptive – test new ”crazy” ideas</a:t>
            </a:r>
          </a:p>
          <a:p>
            <a:r>
              <a:rPr lang="en-GB" dirty="0" smtClean="0"/>
              <a:t>Transformative - long term strategy infrastructure</a:t>
            </a:r>
          </a:p>
          <a:p>
            <a:endParaRPr lang="en-GB" dirty="0" smtClean="0"/>
          </a:p>
          <a:p>
            <a:r>
              <a:rPr lang="en-GB" dirty="0" smtClean="0"/>
              <a:t>Use the ”pandemic momentum”</a:t>
            </a:r>
          </a:p>
          <a:p>
            <a:r>
              <a:rPr lang="en-GB" dirty="0" smtClean="0"/>
              <a:t>OBS- What helps now might be the wrong long-term solution</a:t>
            </a:r>
          </a:p>
          <a:p>
            <a:pPr lvl="1"/>
            <a:r>
              <a:rPr lang="en-GB" dirty="0" smtClean="0"/>
              <a:t>Second class delivery of information?</a:t>
            </a:r>
          </a:p>
          <a:p>
            <a:pPr lvl="1"/>
            <a:r>
              <a:rPr lang="en-GB" dirty="0" smtClean="0"/>
              <a:t>Not mainstreaming cultural competence?</a:t>
            </a:r>
          </a:p>
          <a:p>
            <a:r>
              <a:rPr lang="en-GB" dirty="0" smtClean="0"/>
              <a:t>Need to </a:t>
            </a:r>
            <a:r>
              <a:rPr lang="en-GB" dirty="0" smtClean="0"/>
              <a:t>evaluate - </a:t>
            </a:r>
            <a:r>
              <a:rPr lang="en-GB" dirty="0" smtClean="0"/>
              <a:t>need for data….</a:t>
            </a:r>
          </a:p>
          <a:p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35378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94928" y="1131590"/>
            <a:ext cx="7149480" cy="489701"/>
          </a:xfrm>
        </p:spPr>
        <p:txBody>
          <a:bodyPr/>
          <a:lstStyle/>
          <a:p>
            <a:r>
              <a:rPr lang="nb-NO" sz="2800" dirty="0" smtClean="0"/>
              <a:t>COVID-19 </a:t>
            </a:r>
            <a:r>
              <a:rPr lang="nb-NO" sz="2800" dirty="0" err="1" smtClean="0"/>
              <a:t>Vaccine</a:t>
            </a:r>
            <a:r>
              <a:rPr lang="nb-NO" sz="2800" dirty="0" smtClean="0"/>
              <a:t> </a:t>
            </a:r>
            <a:r>
              <a:rPr lang="nb-NO" sz="2800" dirty="0" err="1" smtClean="0"/>
              <a:t>uptake</a:t>
            </a:r>
            <a:r>
              <a:rPr lang="nb-NO" sz="2800" dirty="0" smtClean="0"/>
              <a:t> in migrants</a:t>
            </a:r>
            <a:r>
              <a:rPr lang="is-IS" sz="2800" dirty="0" smtClean="0"/>
              <a:t>… one step back, one step forward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779662"/>
            <a:ext cx="7149480" cy="29160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What we knew before COVID-19</a:t>
            </a:r>
          </a:p>
          <a:p>
            <a:r>
              <a:rPr lang="en-GB" dirty="0" smtClean="0"/>
              <a:t>Preparedness &amp; situation </a:t>
            </a:r>
            <a:r>
              <a:rPr lang="en-GB" dirty="0"/>
              <a:t>today</a:t>
            </a:r>
          </a:p>
          <a:p>
            <a:r>
              <a:rPr lang="en-GB" dirty="0" smtClean="0"/>
              <a:t>COVID-19 priorities and migrants</a:t>
            </a:r>
            <a:endParaRPr lang="en-GB" dirty="0"/>
          </a:p>
          <a:p>
            <a:r>
              <a:rPr lang="en-GB" dirty="0" smtClean="0"/>
              <a:t>Uptake</a:t>
            </a:r>
          </a:p>
          <a:p>
            <a:pPr lvl="1"/>
            <a:r>
              <a:rPr lang="en-GB" dirty="0" smtClean="0"/>
              <a:t>Barriers</a:t>
            </a:r>
          </a:p>
          <a:p>
            <a:pPr lvl="1"/>
            <a:r>
              <a:rPr lang="en-GB" dirty="0" smtClean="0"/>
              <a:t>Short and long term solutions</a:t>
            </a:r>
          </a:p>
          <a:p>
            <a:r>
              <a:rPr lang="en-GB" dirty="0" smtClean="0"/>
              <a:t>Pandemic and migration: an opportunity?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84313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699542"/>
            <a:ext cx="7704856" cy="489701"/>
          </a:xfrm>
        </p:spPr>
        <p:txBody>
          <a:bodyPr/>
          <a:lstStyle/>
          <a:p>
            <a:r>
              <a:rPr lang="nb-NO" dirty="0" err="1" smtClean="0"/>
              <a:t>Pandemic</a:t>
            </a:r>
            <a:r>
              <a:rPr lang="nb-NO" dirty="0" smtClean="0"/>
              <a:t> and </a:t>
            </a:r>
            <a:r>
              <a:rPr lang="nb-NO" dirty="0" err="1" smtClean="0"/>
              <a:t>migration</a:t>
            </a:r>
            <a:endParaRPr lang="nb-NO" dirty="0"/>
          </a:p>
        </p:txBody>
      </p:sp>
      <p:pic>
        <p:nvPicPr>
          <p:cNvPr id="7" name="Plassholder for innhold 6" descr="1*YvhpV6xgGp-O8Qy5dPQo7A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1" r="-194"/>
          <a:stretch/>
        </p:blipFill>
        <p:spPr>
          <a:xfrm>
            <a:off x="5497376" y="1455950"/>
            <a:ext cx="3467112" cy="1979896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20</a:t>
            </a:fld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5563449" y="3435846"/>
            <a:ext cx="35450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dirty="0" err="1"/>
              <a:t>https</a:t>
            </a:r>
            <a:r>
              <a:rPr lang="nb-NO" sz="1050" dirty="0"/>
              <a:t>://www.h3uni.org/</a:t>
            </a:r>
            <a:r>
              <a:rPr lang="nb-NO" sz="1050" dirty="0" err="1"/>
              <a:t>practices</a:t>
            </a:r>
            <a:r>
              <a:rPr lang="nb-NO" sz="1050" dirty="0"/>
              <a:t>/</a:t>
            </a:r>
            <a:r>
              <a:rPr lang="nb-NO" sz="1050" dirty="0" err="1"/>
              <a:t>foresight-three-horizons</a:t>
            </a:r>
            <a:r>
              <a:rPr lang="nb-NO" sz="1050" dirty="0"/>
              <a:t>/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395536" y="1275606"/>
            <a:ext cx="5112568" cy="3488328"/>
          </a:xfrm>
          <a:prstGeom prst="rect">
            <a:avLst/>
          </a:prstGeom>
          <a:solidFill>
            <a:srgbClr val="C2F3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smtClean="0"/>
              <a:t>COVID-19 vulnerabilities: an extrapolation of already existing vulnerabilities exacerbated in the context of the pandemic</a:t>
            </a:r>
          </a:p>
          <a:p>
            <a:pPr marL="285750" indent="-285750">
              <a:buFont typeface="Arial"/>
              <a:buChar char="•"/>
            </a:pPr>
            <a:endParaRPr lang="en-GB" dirty="0" smtClean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The data is now needed not only to prove which new approaches work, but to manage and improve its performance</a:t>
            </a:r>
          </a:p>
          <a:p>
            <a:pPr marL="285750" indent="-285750">
              <a:buFont typeface="Arial"/>
              <a:buChar char="•"/>
            </a:pPr>
            <a:endParaRPr lang="en-GB" dirty="0" smtClean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The pandemic as an opportunity to show the need for disruptive and transformative innovation for migration and health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0997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Universitetet i Bergen</a:t>
            </a: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294" y="4371950"/>
            <a:ext cx="510602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1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1600" y="771550"/>
            <a:ext cx="7149480" cy="489701"/>
          </a:xfrm>
        </p:spPr>
        <p:txBody>
          <a:bodyPr/>
          <a:lstStyle/>
          <a:p>
            <a:r>
              <a:rPr lang="nb-NO" sz="2800" dirty="0" err="1" smtClean="0"/>
              <a:t>What</a:t>
            </a:r>
            <a:r>
              <a:rPr lang="nb-NO" sz="2800" dirty="0" smtClean="0"/>
              <a:t> </a:t>
            </a:r>
            <a:r>
              <a:rPr lang="nb-NO" sz="2800" dirty="0" err="1" smtClean="0"/>
              <a:t>we</a:t>
            </a:r>
            <a:r>
              <a:rPr lang="nb-NO" sz="2800" dirty="0" smtClean="0"/>
              <a:t> </a:t>
            </a:r>
            <a:r>
              <a:rPr lang="nb-NO" sz="2800" dirty="0" err="1" smtClean="0"/>
              <a:t>knew</a:t>
            </a:r>
            <a:r>
              <a:rPr lang="nb-NO" sz="2800" dirty="0" smtClean="0"/>
              <a:t>: Migrants </a:t>
            </a:r>
            <a:r>
              <a:rPr lang="nb-NO" sz="2800" dirty="0" err="1" smtClean="0"/>
              <a:t>before</a:t>
            </a:r>
            <a:r>
              <a:rPr lang="nb-NO" sz="2800" dirty="0" smtClean="0"/>
              <a:t> COVID-19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9592" y="1491630"/>
            <a:ext cx="7149480" cy="306001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Risk factors for infectious diseases</a:t>
            </a:r>
          </a:p>
          <a:p>
            <a:pPr lvl="1"/>
            <a:r>
              <a:rPr lang="en-GB" dirty="0" smtClean="0"/>
              <a:t>Biological &amp; epidemiological </a:t>
            </a:r>
          </a:p>
          <a:p>
            <a:pPr lvl="1"/>
            <a:r>
              <a:rPr lang="en-GB" dirty="0" smtClean="0"/>
              <a:t>Social &amp; legal</a:t>
            </a:r>
          </a:p>
          <a:p>
            <a:pPr lvl="1"/>
            <a:r>
              <a:rPr lang="en-GB" dirty="0" smtClean="0"/>
              <a:t>Migration specific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Low levels of vaccine coverage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200" i="1" dirty="0" err="1" smtClean="0"/>
              <a:t>Charania</a:t>
            </a:r>
            <a:r>
              <a:rPr lang="en-GB" sz="1200" i="1" dirty="0" smtClean="0"/>
              <a:t>, N. A., Gaze, N., Kung, J. Y., &amp; Brooks, S. (2019). Vaccine-preventable diseases and immunisation coverage among migrants and non-migrants worldwide: A scoping review of published literature, 2006 to 2016. Vaccine, 37. </a:t>
            </a:r>
            <a:r>
              <a:rPr lang="en-GB" dirty="0" smtClean="0"/>
              <a:t> </a:t>
            </a:r>
          </a:p>
          <a:p>
            <a:pPr>
              <a:lnSpc>
                <a:spcPct val="90000"/>
              </a:lnSpc>
            </a:pP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3</a:t>
            </a:fld>
            <a:endParaRPr lang="nb-NO" dirty="0"/>
          </a:p>
        </p:txBody>
      </p:sp>
      <p:pic>
        <p:nvPicPr>
          <p:cNvPr id="7" name="Bilde 6" descr="0503_IOM_8IG_Health LG-04-04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6"/>
          <a:stretch/>
        </p:blipFill>
        <p:spPr>
          <a:xfrm>
            <a:off x="5940152" y="1635646"/>
            <a:ext cx="2888271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77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1600" y="627534"/>
            <a:ext cx="7560840" cy="48970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b-NO" sz="2800" dirty="0" err="1" smtClean="0"/>
              <a:t>What</a:t>
            </a:r>
            <a:r>
              <a:rPr lang="nb-NO" sz="2800" dirty="0" smtClean="0"/>
              <a:t> </a:t>
            </a:r>
            <a:r>
              <a:rPr lang="nb-NO" sz="2800" dirty="0" err="1" smtClean="0"/>
              <a:t>we</a:t>
            </a:r>
            <a:r>
              <a:rPr lang="nb-NO" sz="2800" dirty="0" smtClean="0"/>
              <a:t> </a:t>
            </a:r>
            <a:r>
              <a:rPr lang="nb-NO" sz="2800" dirty="0" err="1" smtClean="0"/>
              <a:t>knew</a:t>
            </a:r>
            <a:r>
              <a:rPr lang="nb-NO" sz="2800" dirty="0" smtClean="0"/>
              <a:t>:</a:t>
            </a:r>
            <a:r>
              <a:rPr lang="nb-NO" sz="2800" dirty="0"/>
              <a:t> M</a:t>
            </a:r>
            <a:r>
              <a:rPr lang="nb-NO" sz="2800" dirty="0" smtClean="0"/>
              <a:t>igrants &amp; </a:t>
            </a:r>
            <a:r>
              <a:rPr lang="nb-NO" sz="2800" dirty="0" err="1" smtClean="0"/>
              <a:t>vaccination</a:t>
            </a:r>
            <a:r>
              <a:rPr lang="nb-NO" sz="2800" dirty="0" smtClean="0"/>
              <a:t> H1N1</a:t>
            </a:r>
            <a:endParaRPr lang="nb-NO" sz="1400" b="0" i="1" dirty="0">
              <a:solidFill>
                <a:schemeClr val="tx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71600" y="1383942"/>
            <a:ext cx="7149480" cy="2916000"/>
          </a:xfrm>
        </p:spPr>
        <p:txBody>
          <a:bodyPr>
            <a:normAutofit fontScale="40000" lnSpcReduction="20000"/>
          </a:bodyPr>
          <a:lstStyle/>
          <a:p>
            <a:r>
              <a:rPr lang="nb-NO" sz="4000" dirty="0" smtClean="0"/>
              <a:t>Black </a:t>
            </a:r>
            <a:r>
              <a:rPr lang="nb-NO" sz="4000" dirty="0"/>
              <a:t>respondents </a:t>
            </a:r>
            <a:r>
              <a:rPr lang="nb-NO" sz="4000" dirty="0" smtClean="0"/>
              <a:t>- more </a:t>
            </a:r>
            <a:r>
              <a:rPr lang="nb-NO" sz="4000" dirty="0" err="1"/>
              <a:t>likely</a:t>
            </a:r>
            <a:r>
              <a:rPr lang="nb-NO" sz="4000" dirty="0"/>
              <a:t> </a:t>
            </a:r>
            <a:r>
              <a:rPr lang="nb-NO" sz="4000" dirty="0" smtClean="0"/>
              <a:t>to </a:t>
            </a:r>
            <a:r>
              <a:rPr lang="nb-NO" sz="4000" dirty="0" err="1"/>
              <a:t>express</a:t>
            </a:r>
            <a:r>
              <a:rPr lang="nb-NO" sz="4000" dirty="0"/>
              <a:t> </a:t>
            </a:r>
            <a:r>
              <a:rPr lang="nb-NO" sz="4000" dirty="0" err="1">
                <a:solidFill>
                  <a:srgbClr val="FF0000"/>
                </a:solidFill>
              </a:rPr>
              <a:t>reservations</a:t>
            </a:r>
            <a:r>
              <a:rPr lang="nb-NO" sz="4000" dirty="0">
                <a:solidFill>
                  <a:srgbClr val="FF0000"/>
                </a:solidFill>
              </a:rPr>
              <a:t> </a:t>
            </a:r>
            <a:r>
              <a:rPr lang="nb-NO" sz="4000" dirty="0" err="1">
                <a:solidFill>
                  <a:srgbClr val="FF0000"/>
                </a:solidFill>
              </a:rPr>
              <a:t>about</a:t>
            </a:r>
            <a:r>
              <a:rPr lang="nb-NO" sz="4000" dirty="0">
                <a:solidFill>
                  <a:srgbClr val="FF0000"/>
                </a:solidFill>
              </a:rPr>
              <a:t> </a:t>
            </a:r>
            <a:r>
              <a:rPr lang="nb-NO" sz="4000" dirty="0" err="1" smtClean="0">
                <a:solidFill>
                  <a:srgbClr val="FF0000"/>
                </a:solidFill>
              </a:rPr>
              <a:t>the</a:t>
            </a:r>
            <a:r>
              <a:rPr lang="nb-NO" sz="4000" dirty="0">
                <a:solidFill>
                  <a:srgbClr val="FF0000"/>
                </a:solidFill>
              </a:rPr>
              <a:t> </a:t>
            </a:r>
            <a:r>
              <a:rPr lang="nb-NO" sz="4000" dirty="0" err="1" smtClean="0">
                <a:solidFill>
                  <a:srgbClr val="FF0000"/>
                </a:solidFill>
              </a:rPr>
              <a:t>safety</a:t>
            </a:r>
            <a:r>
              <a:rPr lang="nb-NO" sz="4000" dirty="0" smtClean="0">
                <a:solidFill>
                  <a:srgbClr val="FF0000"/>
                </a:solidFill>
              </a:rPr>
              <a:t> </a:t>
            </a:r>
            <a:r>
              <a:rPr lang="nb-NO" sz="4000" dirty="0">
                <a:solidFill>
                  <a:srgbClr val="FF0000"/>
                </a:solidFill>
              </a:rPr>
              <a:t>and </a:t>
            </a:r>
            <a:r>
              <a:rPr lang="nb-NO" sz="4000" dirty="0" err="1">
                <a:solidFill>
                  <a:srgbClr val="FF0000"/>
                </a:solidFill>
              </a:rPr>
              <a:t>efficacy</a:t>
            </a:r>
            <a:r>
              <a:rPr lang="nb-NO" sz="4000" dirty="0">
                <a:solidFill>
                  <a:srgbClr val="FF0000"/>
                </a:solidFill>
              </a:rPr>
              <a:t> </a:t>
            </a:r>
            <a:r>
              <a:rPr lang="nb-NO" sz="4000" dirty="0" err="1"/>
              <a:t>of</a:t>
            </a:r>
            <a:r>
              <a:rPr lang="nb-NO" sz="4000" dirty="0"/>
              <a:t> </a:t>
            </a:r>
            <a:r>
              <a:rPr lang="nb-NO" sz="4000" dirty="0" err="1"/>
              <a:t>the</a:t>
            </a:r>
            <a:r>
              <a:rPr lang="nb-NO" sz="4000" dirty="0"/>
              <a:t> H1N1 </a:t>
            </a:r>
            <a:r>
              <a:rPr lang="nb-NO" sz="4000" dirty="0" err="1" smtClean="0"/>
              <a:t>vaccine</a:t>
            </a:r>
            <a:r>
              <a:rPr lang="nb-NO" sz="4000" dirty="0" smtClean="0"/>
              <a:t> </a:t>
            </a:r>
          </a:p>
          <a:p>
            <a:endParaRPr lang="nb-NO" sz="4000" dirty="0" smtClean="0"/>
          </a:p>
          <a:p>
            <a:r>
              <a:rPr lang="nb-NO" sz="4000" dirty="0" smtClean="0"/>
              <a:t>Rates </a:t>
            </a:r>
            <a:r>
              <a:rPr lang="nb-NO" sz="4000" dirty="0" err="1"/>
              <a:t>of</a:t>
            </a:r>
            <a:r>
              <a:rPr lang="nb-NO" sz="4000" dirty="0"/>
              <a:t> H1N1 </a:t>
            </a:r>
            <a:r>
              <a:rPr lang="nb-NO" sz="4000" dirty="0" err="1" smtClean="0"/>
              <a:t>vaccination</a:t>
            </a:r>
            <a:r>
              <a:rPr lang="nb-NO" sz="4000" dirty="0" smtClean="0"/>
              <a:t>: </a:t>
            </a:r>
          </a:p>
          <a:p>
            <a:pPr lvl="1"/>
            <a:r>
              <a:rPr lang="nb-NO" sz="4000" dirty="0" smtClean="0">
                <a:solidFill>
                  <a:srgbClr val="3366FF"/>
                </a:solidFill>
              </a:rPr>
              <a:t>White</a:t>
            </a:r>
            <a:r>
              <a:rPr lang="nb-NO" sz="4000" dirty="0" smtClean="0"/>
              <a:t> </a:t>
            </a:r>
            <a:r>
              <a:rPr lang="nb-NO" sz="4000" dirty="0" err="1" smtClean="0">
                <a:solidFill>
                  <a:srgbClr val="FF0000"/>
                </a:solidFill>
              </a:rPr>
              <a:t>females</a:t>
            </a:r>
            <a:r>
              <a:rPr lang="nb-NO" sz="4000" dirty="0" smtClean="0"/>
              <a:t>: 28.4% </a:t>
            </a:r>
          </a:p>
          <a:p>
            <a:pPr lvl="1"/>
            <a:r>
              <a:rPr lang="nb-NO" sz="4000" dirty="0"/>
              <a:t>W</a:t>
            </a:r>
            <a:r>
              <a:rPr lang="nb-NO" sz="4000" dirty="0" smtClean="0"/>
              <a:t>hite males: 26.3%</a:t>
            </a:r>
            <a:endParaRPr lang="nb-NO" sz="4000" dirty="0"/>
          </a:p>
          <a:p>
            <a:pPr lvl="1"/>
            <a:r>
              <a:rPr lang="nb-NO" sz="4000" dirty="0"/>
              <a:t>B</a:t>
            </a:r>
            <a:r>
              <a:rPr lang="nb-NO" sz="4000" dirty="0" smtClean="0"/>
              <a:t>lack males: 21.6%</a:t>
            </a:r>
            <a:endParaRPr lang="nb-NO" sz="4000" dirty="0"/>
          </a:p>
          <a:p>
            <a:pPr lvl="1"/>
            <a:r>
              <a:rPr lang="nb-NO" sz="4000" dirty="0" smtClean="0">
                <a:solidFill>
                  <a:srgbClr val="3366FF"/>
                </a:solidFill>
              </a:rPr>
              <a:t>Black</a:t>
            </a:r>
            <a:r>
              <a:rPr lang="nb-NO" sz="4000" dirty="0" smtClean="0"/>
              <a:t> </a:t>
            </a:r>
            <a:r>
              <a:rPr lang="nb-NO" sz="4000" dirty="0" err="1" smtClean="0">
                <a:solidFill>
                  <a:srgbClr val="FF0000"/>
                </a:solidFill>
              </a:rPr>
              <a:t>females</a:t>
            </a:r>
            <a:r>
              <a:rPr lang="nb-NO" sz="4000" dirty="0" smtClean="0"/>
              <a:t>: 17.5% </a:t>
            </a:r>
          </a:p>
          <a:p>
            <a:endParaRPr lang="nb-NO" sz="4000" dirty="0" smtClean="0"/>
          </a:p>
          <a:p>
            <a:r>
              <a:rPr lang="nb-NO" sz="4000" dirty="0" err="1" smtClean="0"/>
              <a:t>Differences</a:t>
            </a:r>
            <a:r>
              <a:rPr lang="nb-NO" sz="4000" dirty="0" smtClean="0"/>
              <a:t> </a:t>
            </a:r>
            <a:r>
              <a:rPr lang="nb-NO" sz="4000" dirty="0">
                <a:solidFill>
                  <a:srgbClr val="FF0000"/>
                </a:solidFill>
              </a:rPr>
              <a:t>in </a:t>
            </a:r>
            <a:r>
              <a:rPr lang="nb-NO" sz="4000" dirty="0" err="1">
                <a:solidFill>
                  <a:srgbClr val="FF0000"/>
                </a:solidFill>
              </a:rPr>
              <a:t>health</a:t>
            </a:r>
            <a:r>
              <a:rPr lang="nb-NO" sz="4000" dirty="0">
                <a:solidFill>
                  <a:srgbClr val="FF0000"/>
                </a:solidFill>
              </a:rPr>
              <a:t> </a:t>
            </a:r>
            <a:r>
              <a:rPr lang="nb-NO" sz="4000" dirty="0" err="1">
                <a:solidFill>
                  <a:srgbClr val="FF0000"/>
                </a:solidFill>
              </a:rPr>
              <a:t>beliefs</a:t>
            </a:r>
            <a:r>
              <a:rPr lang="nb-NO" sz="4000" dirty="0">
                <a:solidFill>
                  <a:srgbClr val="FF0000"/>
                </a:solidFill>
              </a:rPr>
              <a:t>, SES, pre-</a:t>
            </a:r>
            <a:r>
              <a:rPr lang="nb-NO" sz="4000" dirty="0" err="1">
                <a:solidFill>
                  <a:srgbClr val="FF0000"/>
                </a:solidFill>
              </a:rPr>
              <a:t>existing</a:t>
            </a:r>
            <a:r>
              <a:rPr lang="nb-NO" sz="4000" dirty="0">
                <a:solidFill>
                  <a:srgbClr val="FF0000"/>
                </a:solidFill>
              </a:rPr>
              <a:t> </a:t>
            </a:r>
            <a:r>
              <a:rPr lang="nb-NO" sz="4000" dirty="0" err="1">
                <a:solidFill>
                  <a:srgbClr val="FF0000"/>
                </a:solidFill>
              </a:rPr>
              <a:t>conditions</a:t>
            </a:r>
            <a:r>
              <a:rPr lang="nb-NO" sz="4000" dirty="0">
                <a:solidFill>
                  <a:srgbClr val="FF0000"/>
                </a:solidFill>
              </a:rPr>
              <a:t>, and </a:t>
            </a:r>
            <a:r>
              <a:rPr lang="nb-NO" sz="4000" dirty="0" err="1">
                <a:solidFill>
                  <a:srgbClr val="FF0000"/>
                </a:solidFill>
              </a:rPr>
              <a:t>healthcare</a:t>
            </a:r>
            <a:r>
              <a:rPr lang="nb-NO" sz="4000" dirty="0">
                <a:solidFill>
                  <a:srgbClr val="FF0000"/>
                </a:solidFill>
              </a:rPr>
              <a:t> </a:t>
            </a:r>
            <a:r>
              <a:rPr lang="nb-NO" sz="4000" dirty="0" err="1" smtClean="0"/>
              <a:t>explained</a:t>
            </a:r>
            <a:r>
              <a:rPr lang="nb-NO" sz="4000" dirty="0"/>
              <a:t> </a:t>
            </a:r>
            <a:r>
              <a:rPr lang="nb-NO" sz="4000" dirty="0" err="1" smtClean="0"/>
              <a:t>lower</a:t>
            </a:r>
            <a:r>
              <a:rPr lang="nb-NO" sz="4000" dirty="0" smtClean="0"/>
              <a:t> </a:t>
            </a:r>
            <a:r>
              <a:rPr lang="nb-NO" sz="4000" dirty="0"/>
              <a:t>odds </a:t>
            </a:r>
            <a:r>
              <a:rPr lang="nb-NO" sz="4000" dirty="0" err="1"/>
              <a:t>of</a:t>
            </a:r>
            <a:r>
              <a:rPr lang="nb-NO" sz="4000" dirty="0"/>
              <a:t> H1N1 </a:t>
            </a:r>
            <a:r>
              <a:rPr lang="nb-NO" sz="4000" dirty="0" err="1" smtClean="0"/>
              <a:t>vaccination</a:t>
            </a:r>
            <a:r>
              <a:rPr lang="nb-NO" sz="4000" dirty="0" smtClean="0"/>
              <a:t>.</a:t>
            </a:r>
          </a:p>
          <a:p>
            <a:endParaRPr lang="nb-NO" dirty="0" smtClean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187624" y="388800"/>
            <a:ext cx="6336000" cy="385200"/>
          </a:xfrm>
        </p:spPr>
        <p:txBody>
          <a:bodyPr/>
          <a:lstStyle/>
          <a:p>
            <a:r>
              <a:rPr lang="nb-NO" dirty="0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4</a:t>
            </a:fld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1043609" y="4227934"/>
            <a:ext cx="6984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i="1" dirty="0"/>
              <a:t>Black-</a:t>
            </a:r>
            <a:r>
              <a:rPr lang="nb-NO" sz="1200" i="1" dirty="0" err="1"/>
              <a:t>white</a:t>
            </a:r>
            <a:r>
              <a:rPr lang="nb-NO" sz="1200" i="1" dirty="0"/>
              <a:t> </a:t>
            </a:r>
            <a:r>
              <a:rPr lang="nb-NO" sz="1200" i="1" dirty="0" err="1"/>
              <a:t>disparities</a:t>
            </a:r>
            <a:r>
              <a:rPr lang="nb-NO" sz="1200" i="1" dirty="0"/>
              <a:t> in 2009 H1N1 </a:t>
            </a:r>
            <a:r>
              <a:rPr lang="nb-NO" sz="1200" i="1" dirty="0" err="1"/>
              <a:t>vaccination</a:t>
            </a:r>
            <a:r>
              <a:rPr lang="nb-NO" sz="1200" i="1" dirty="0"/>
              <a:t> </a:t>
            </a:r>
            <a:r>
              <a:rPr lang="nb-NO" sz="1200" i="1" dirty="0" err="1"/>
              <a:t>among</a:t>
            </a:r>
            <a:r>
              <a:rPr lang="nb-NO" sz="1200" i="1" dirty="0"/>
              <a:t> adults in </a:t>
            </a:r>
            <a:r>
              <a:rPr lang="nb-NO" sz="1200" i="1" dirty="0" err="1"/>
              <a:t>theUnited</a:t>
            </a:r>
            <a:r>
              <a:rPr lang="nb-NO" sz="1200" i="1" dirty="0"/>
              <a:t> States: A </a:t>
            </a:r>
            <a:r>
              <a:rPr lang="nb-NO" sz="1200" i="1" dirty="0" err="1"/>
              <a:t>cautionary</a:t>
            </a:r>
            <a:r>
              <a:rPr lang="nb-NO" sz="1200" i="1" dirty="0"/>
              <a:t> tale for </a:t>
            </a:r>
            <a:r>
              <a:rPr lang="nb-NO" sz="1200" i="1" dirty="0" err="1"/>
              <a:t>the</a:t>
            </a:r>
            <a:r>
              <a:rPr lang="nb-NO" sz="1200" i="1" dirty="0"/>
              <a:t> COVID-19 </a:t>
            </a:r>
            <a:r>
              <a:rPr lang="nb-NO" sz="1200" i="1" dirty="0" err="1"/>
              <a:t>pandemic</a:t>
            </a:r>
            <a:r>
              <a:rPr lang="nb-NO" sz="1200" i="1" dirty="0"/>
              <a:t>. </a:t>
            </a:r>
            <a:r>
              <a:rPr lang="nb-NO" sz="1200" i="1" dirty="0" err="1"/>
              <a:t>Vaccine</a:t>
            </a:r>
            <a:r>
              <a:rPr lang="nb-NO" sz="1200" i="1" dirty="0"/>
              <a:t>, 39, 43-951. Burger, A. E., </a:t>
            </a:r>
            <a:r>
              <a:rPr lang="nb-NO" sz="1200" i="1" dirty="0" err="1"/>
              <a:t>Reither</a:t>
            </a:r>
            <a:r>
              <a:rPr lang="nb-NO" sz="1200" i="1" dirty="0"/>
              <a:t>, E. N., </a:t>
            </a:r>
            <a:r>
              <a:rPr lang="nb-NO" sz="1200" i="1" dirty="0" err="1"/>
              <a:t>Mamelund</a:t>
            </a:r>
            <a:r>
              <a:rPr lang="nb-NO" sz="1200" i="1" dirty="0"/>
              <a:t>, S.-E., &amp; Lim, S. (2021). </a:t>
            </a:r>
            <a:endParaRPr lang="nb-NO" sz="1200" dirty="0"/>
          </a:p>
        </p:txBody>
      </p:sp>
      <p:sp>
        <p:nvSpPr>
          <p:cNvPr id="8" name="Pil opp og ned 7"/>
          <p:cNvSpPr/>
          <p:nvPr/>
        </p:nvSpPr>
        <p:spPr>
          <a:xfrm>
            <a:off x="4067944" y="2283718"/>
            <a:ext cx="117727" cy="100811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u="wavyHeavy" dirty="0"/>
          </a:p>
        </p:txBody>
      </p:sp>
      <p:sp>
        <p:nvSpPr>
          <p:cNvPr id="9" name="TekstSylinder 8"/>
          <p:cNvSpPr txBox="1"/>
          <p:nvPr/>
        </p:nvSpPr>
        <p:spPr>
          <a:xfrm>
            <a:off x="4427984" y="2355726"/>
            <a:ext cx="3528392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nb-NO" sz="1600" dirty="0" err="1">
                <a:solidFill>
                  <a:srgbClr val="FF0000"/>
                </a:solidFill>
              </a:rPr>
              <a:t>Intersectional</a:t>
            </a:r>
            <a:r>
              <a:rPr lang="nb-NO" sz="1600" dirty="0">
                <a:solidFill>
                  <a:srgbClr val="FF0000"/>
                </a:solidFill>
              </a:rPr>
              <a:t> nature </a:t>
            </a:r>
            <a:r>
              <a:rPr lang="nb-NO" sz="1600" dirty="0" err="1">
                <a:solidFill>
                  <a:srgbClr val="FF0000"/>
                </a:solidFill>
              </a:rPr>
              <a:t>of</a:t>
            </a:r>
            <a:r>
              <a:rPr lang="nb-NO" sz="1600" dirty="0">
                <a:solidFill>
                  <a:srgbClr val="FF0000"/>
                </a:solidFill>
              </a:rPr>
              <a:t> </a:t>
            </a:r>
            <a:r>
              <a:rPr lang="nb-NO" sz="1600" dirty="0" err="1" smtClean="0">
                <a:solidFill>
                  <a:srgbClr val="FF0000"/>
                </a:solidFill>
              </a:rPr>
              <a:t>associations</a:t>
            </a:r>
            <a:r>
              <a:rPr lang="nb-NO" sz="1600" dirty="0" smtClean="0">
                <a:solidFill>
                  <a:srgbClr val="FF0000"/>
                </a:solidFill>
              </a:rPr>
              <a:t>: </a:t>
            </a:r>
            <a:r>
              <a:rPr lang="nb-NO" sz="1600" dirty="0" smtClean="0"/>
              <a:t>Black </a:t>
            </a:r>
            <a:r>
              <a:rPr lang="nb-NO" sz="1600" dirty="0" err="1"/>
              <a:t>women</a:t>
            </a:r>
            <a:r>
              <a:rPr lang="nb-NO" sz="1600" dirty="0"/>
              <a:t> </a:t>
            </a:r>
            <a:r>
              <a:rPr lang="nb-NO" sz="1600" dirty="0" smtClean="0"/>
              <a:t>35</a:t>
            </a:r>
            <a:r>
              <a:rPr lang="nb-NO" sz="1600" dirty="0"/>
              <a:t>–45% </a:t>
            </a:r>
            <a:r>
              <a:rPr lang="nb-NO" sz="1600" dirty="0" err="1"/>
              <a:t>lower</a:t>
            </a:r>
            <a:r>
              <a:rPr lang="nb-NO" sz="1600" dirty="0"/>
              <a:t> odds </a:t>
            </a:r>
            <a:r>
              <a:rPr lang="nb-NO" sz="1600" dirty="0" err="1" smtClean="0"/>
              <a:t>than</a:t>
            </a:r>
            <a:r>
              <a:rPr lang="nb-NO" sz="1600" dirty="0" smtClean="0"/>
              <a:t> </a:t>
            </a:r>
            <a:r>
              <a:rPr lang="nb-NO" sz="1600" dirty="0" err="1"/>
              <a:t>white</a:t>
            </a:r>
            <a:r>
              <a:rPr lang="nb-NO" sz="1600" dirty="0"/>
              <a:t> </a:t>
            </a:r>
            <a:r>
              <a:rPr lang="nb-NO" sz="1600" dirty="0" err="1" smtClean="0"/>
              <a:t>women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1032841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Preparedness for “a” pandemic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Target: Biological risk factors only </a:t>
            </a:r>
          </a:p>
          <a:p>
            <a:r>
              <a:rPr lang="en-GB" dirty="0" smtClean="0"/>
              <a:t>Some describe social and migrant determinants as risk factors, but do not target </a:t>
            </a:r>
            <a:r>
              <a:rPr lang="en-GB" dirty="0"/>
              <a:t>them </a:t>
            </a:r>
            <a:r>
              <a:rPr lang="en-GB" dirty="0" smtClean="0"/>
              <a:t>(except language I some cases) </a:t>
            </a:r>
          </a:p>
          <a:p>
            <a:endParaRPr lang="en-GB" dirty="0" smtClean="0"/>
          </a:p>
          <a:p>
            <a:r>
              <a:rPr lang="en-GB" dirty="0" smtClean="0"/>
              <a:t>Why?</a:t>
            </a:r>
          </a:p>
          <a:p>
            <a:r>
              <a:rPr lang="en-GB" dirty="0" smtClean="0"/>
              <a:t>Wishful-thinking: mortality behind us, mild pandemic, long time intervals…</a:t>
            </a:r>
          </a:p>
          <a:p>
            <a:r>
              <a:rPr lang="en-GB" dirty="0" smtClean="0"/>
              <a:t>“Dangerous” pandemics only happen in LIC (Ebola++)</a:t>
            </a:r>
          </a:p>
          <a:p>
            <a:r>
              <a:rPr lang="en-GB" dirty="0" smtClean="0"/>
              <a:t>Priority is only “for LIC” </a:t>
            </a:r>
          </a:p>
          <a:p>
            <a:r>
              <a:rPr lang="en-GB" i="1" dirty="0" smtClean="0">
                <a:solidFill>
                  <a:srgbClr val="FF0000"/>
                </a:solidFill>
              </a:rPr>
              <a:t>Migrant </a:t>
            </a:r>
            <a:r>
              <a:rPr lang="en-GB" i="1" dirty="0" smtClean="0">
                <a:solidFill>
                  <a:srgbClr val="FF0000"/>
                </a:solidFill>
              </a:rPr>
              <a:t>health does not have a real consequence for health for all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Universitetet i Bergen</a:t>
            </a:r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Side </a:t>
            </a:r>
            <a:fld id="{06C54713-27B5-4268-B680-29C9FB35041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44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641889"/>
            <a:ext cx="8280920" cy="489701"/>
          </a:xfrm>
        </p:spPr>
        <p:txBody>
          <a:bodyPr/>
          <a:lstStyle/>
          <a:p>
            <a:r>
              <a:rPr lang="nb-NO" dirty="0" err="1" smtClean="0"/>
              <a:t>Situation</a:t>
            </a:r>
            <a:r>
              <a:rPr lang="nb-NO" dirty="0" smtClean="0"/>
              <a:t> </a:t>
            </a:r>
            <a:r>
              <a:rPr lang="nb-NO" dirty="0" err="1" smtClean="0"/>
              <a:t>today</a:t>
            </a:r>
            <a:r>
              <a:rPr lang="nb-NO" dirty="0" smtClean="0"/>
              <a:t>: not surprising </a:t>
            </a:r>
            <a:r>
              <a:rPr lang="nb-NO" dirty="0" err="1" smtClean="0"/>
              <a:t>news</a:t>
            </a:r>
            <a:r>
              <a:rPr lang="is-IS" dirty="0" smtClean="0"/>
              <a:t>…</a:t>
            </a:r>
            <a:endParaRPr lang="nb-NO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497" r="-2986"/>
          <a:stretch/>
        </p:blipFill>
        <p:spPr>
          <a:xfrm>
            <a:off x="1973686" y="1203598"/>
            <a:ext cx="4813756" cy="3744416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230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2355726"/>
            <a:ext cx="7776864" cy="2592288"/>
          </a:xfrm>
        </p:spPr>
        <p:txBody>
          <a:bodyPr>
            <a:normAutofit/>
          </a:bodyPr>
          <a:lstStyle/>
          <a:p>
            <a:r>
              <a:rPr lang="nb-NO" sz="2000" dirty="0"/>
              <a:t>NHS </a:t>
            </a:r>
            <a:r>
              <a:rPr lang="nb-NO" sz="2000" dirty="0" smtClean="0"/>
              <a:t>England: </a:t>
            </a:r>
            <a:r>
              <a:rPr lang="nb-NO" sz="2000" dirty="0" err="1"/>
              <a:t>Generally</a:t>
            </a:r>
            <a:r>
              <a:rPr lang="nb-NO" sz="2000" dirty="0"/>
              <a:t>, </a:t>
            </a:r>
            <a:r>
              <a:rPr lang="nb-NO" sz="2000" dirty="0" err="1"/>
              <a:t>high</a:t>
            </a:r>
            <a:r>
              <a:rPr lang="nb-NO" sz="2000" dirty="0"/>
              <a:t> </a:t>
            </a:r>
            <a:r>
              <a:rPr lang="nb-NO" sz="2000" dirty="0" err="1"/>
              <a:t>levels</a:t>
            </a:r>
            <a:r>
              <a:rPr lang="nb-NO" sz="2000" dirty="0"/>
              <a:t>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/>
              <a:t>willingness</a:t>
            </a:r>
            <a:r>
              <a:rPr lang="nb-NO" sz="2000" dirty="0"/>
              <a:t> to </a:t>
            </a:r>
            <a:r>
              <a:rPr lang="nb-NO" sz="2000" dirty="0" err="1"/>
              <a:t>take</a:t>
            </a:r>
            <a:r>
              <a:rPr lang="nb-NO" sz="2000" dirty="0"/>
              <a:t> up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vaccine</a:t>
            </a:r>
            <a:r>
              <a:rPr lang="nb-NO" sz="2000" dirty="0"/>
              <a:t>, </a:t>
            </a:r>
            <a:r>
              <a:rPr lang="nb-NO" sz="2000" dirty="0" err="1"/>
              <a:t>but</a:t>
            </a:r>
            <a:endParaRPr lang="nb-NO" sz="2000" dirty="0"/>
          </a:p>
          <a:p>
            <a:pPr lvl="1"/>
            <a:r>
              <a:rPr lang="nb-NO" sz="2000" dirty="0" smtClean="0"/>
              <a:t>91% </a:t>
            </a:r>
            <a:r>
              <a:rPr lang="nb-NO" sz="2000" dirty="0" err="1"/>
              <a:t>of</a:t>
            </a:r>
            <a:r>
              <a:rPr lang="nb-NO" sz="2000" dirty="0"/>
              <a:t> all </a:t>
            </a:r>
            <a:r>
              <a:rPr lang="nb-NO" sz="2000" dirty="0" err="1" smtClean="0"/>
              <a:t>recipients</a:t>
            </a:r>
            <a:r>
              <a:rPr lang="nb-NO" sz="2000" dirty="0" smtClean="0"/>
              <a:t> - </a:t>
            </a:r>
            <a:r>
              <a:rPr lang="nb-NO" sz="2000" dirty="0" err="1" smtClean="0"/>
              <a:t>white</a:t>
            </a:r>
            <a:r>
              <a:rPr lang="nb-NO" sz="2000" dirty="0" smtClean="0"/>
              <a:t> </a:t>
            </a:r>
            <a:r>
              <a:rPr lang="nb-NO" sz="2000" dirty="0" err="1" smtClean="0"/>
              <a:t>people</a:t>
            </a:r>
            <a:endParaRPr lang="nb-NO" sz="2000" dirty="0"/>
          </a:p>
          <a:p>
            <a:pPr lvl="1"/>
            <a:r>
              <a:rPr lang="nb-NO" sz="2000" dirty="0"/>
              <a:t>People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/>
              <a:t>mixed</a:t>
            </a:r>
            <a:r>
              <a:rPr lang="nb-NO" sz="2000" dirty="0"/>
              <a:t> </a:t>
            </a:r>
            <a:r>
              <a:rPr lang="nb-NO" sz="2000" dirty="0" err="1" smtClean="0"/>
              <a:t>ethnicity</a:t>
            </a:r>
            <a:r>
              <a:rPr lang="nb-NO" sz="2000" dirty="0" smtClean="0"/>
              <a:t> (33%), </a:t>
            </a:r>
            <a:r>
              <a:rPr lang="nb-NO" sz="2000" dirty="0" err="1" smtClean="0"/>
              <a:t>Asian</a:t>
            </a:r>
            <a:r>
              <a:rPr lang="nb-NO" sz="2000" dirty="0" smtClean="0"/>
              <a:t> (47%) </a:t>
            </a:r>
            <a:r>
              <a:rPr lang="nb-NO" sz="2000" dirty="0"/>
              <a:t>and </a:t>
            </a:r>
            <a:r>
              <a:rPr lang="nb-NO" sz="2000" dirty="0" err="1"/>
              <a:t>black</a:t>
            </a:r>
            <a:r>
              <a:rPr lang="nb-NO" sz="2000" dirty="0"/>
              <a:t> </a:t>
            </a:r>
            <a:r>
              <a:rPr lang="nb-NO" sz="2000" dirty="0" smtClean="0"/>
              <a:t>(64%) </a:t>
            </a:r>
            <a:r>
              <a:rPr lang="nb-NO" sz="2000" dirty="0"/>
              <a:t>as </a:t>
            </a:r>
            <a:r>
              <a:rPr lang="nb-NO" sz="2000" dirty="0" err="1"/>
              <a:t>likely</a:t>
            </a:r>
            <a:r>
              <a:rPr lang="nb-NO" sz="2000" dirty="0"/>
              <a:t> to </a:t>
            </a:r>
            <a:r>
              <a:rPr lang="nb-NO" sz="2000" dirty="0" err="1"/>
              <a:t>receive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vaccine</a:t>
            </a:r>
            <a:r>
              <a:rPr lang="nb-NO" sz="2000" dirty="0"/>
              <a:t> as </a:t>
            </a:r>
            <a:r>
              <a:rPr lang="nb-NO" sz="2000" dirty="0" err="1"/>
              <a:t>white</a:t>
            </a:r>
            <a:r>
              <a:rPr lang="nb-NO" sz="2000" dirty="0"/>
              <a:t> </a:t>
            </a:r>
            <a:r>
              <a:rPr lang="nb-NO" sz="2000" dirty="0" err="1" smtClean="0"/>
              <a:t>people</a:t>
            </a:r>
            <a:endParaRPr lang="nb-NO" sz="2000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7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9502"/>
            <a:ext cx="7020272" cy="169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2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699542"/>
            <a:ext cx="7149480" cy="48970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b-NO" sz="1800" dirty="0" smtClean="0"/>
              <a:t>Hampshire </a:t>
            </a:r>
            <a:r>
              <a:rPr lang="nb-NO" sz="1800" dirty="0"/>
              <a:t>and Isle </a:t>
            </a:r>
            <a:r>
              <a:rPr lang="nb-NO" sz="1800" dirty="0" err="1"/>
              <a:t>Of</a:t>
            </a:r>
            <a:r>
              <a:rPr lang="nb-NO" sz="1800" dirty="0"/>
              <a:t> Wight </a:t>
            </a:r>
            <a:r>
              <a:rPr lang="nb-NO" sz="1800" dirty="0" err="1"/>
              <a:t>Vaccination</a:t>
            </a:r>
            <a:r>
              <a:rPr lang="nb-NO" sz="1800" dirty="0"/>
              <a:t> Programme UK </a:t>
            </a:r>
            <a:r>
              <a:rPr lang="nb-NO" sz="1800" dirty="0" smtClean="0"/>
              <a:t>NHS</a:t>
            </a:r>
            <a:br>
              <a:rPr lang="nb-NO" sz="1800" dirty="0" smtClean="0"/>
            </a:b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Ethnicity &amp; Multiple deprivation in CEV (all ages)  (06/03/21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nb-NO" sz="1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8</a:t>
            </a:fld>
            <a:endParaRPr lang="nb-NO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3" b="7060"/>
          <a:stretch/>
        </p:blipFill>
        <p:spPr>
          <a:xfrm>
            <a:off x="1259632" y="1335974"/>
            <a:ext cx="6768752" cy="387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23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497873"/>
            <a:ext cx="7149480" cy="489701"/>
          </a:xfrm>
        </p:spPr>
        <p:txBody>
          <a:bodyPr/>
          <a:lstStyle/>
          <a:p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context</a:t>
            </a:r>
            <a:r>
              <a:rPr lang="nb-NO" dirty="0" smtClean="0"/>
              <a:t> dependent</a:t>
            </a:r>
            <a:endParaRPr lang="nb-NO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3" t="1859" r="-573" b="4587"/>
          <a:stretch/>
        </p:blipFill>
        <p:spPr>
          <a:xfrm>
            <a:off x="323528" y="1091686"/>
            <a:ext cx="5112568" cy="1418838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9</a:t>
            </a:fld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859782"/>
            <a:ext cx="8265267" cy="1728192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4"/>
          <a:srcRect b="58574"/>
          <a:stretch/>
        </p:blipFill>
        <p:spPr>
          <a:xfrm>
            <a:off x="5676086" y="339502"/>
            <a:ext cx="3360409" cy="1368151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4"/>
          <a:srcRect t="82267"/>
          <a:stretch/>
        </p:blipFill>
        <p:spPr>
          <a:xfrm>
            <a:off x="5684316" y="1707654"/>
            <a:ext cx="3352180" cy="58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14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iB_norsk_rød-gen">
  <a:themeElements>
    <a:clrScheme name="UiB fargepalett">
      <a:dk1>
        <a:sysClr val="windowText" lastClr="000000"/>
      </a:dk1>
      <a:lt1>
        <a:srgbClr val="FFFFFF"/>
      </a:lt1>
      <a:dk2>
        <a:srgbClr val="716657"/>
      </a:dk2>
      <a:lt2>
        <a:srgbClr val="F5F5F5"/>
      </a:lt2>
      <a:accent1>
        <a:srgbClr val="DB3F3D"/>
      </a:accent1>
      <a:accent2>
        <a:srgbClr val="4EA0B7"/>
      </a:accent2>
      <a:accent3>
        <a:srgbClr val="789A5B"/>
      </a:accent3>
      <a:accent4>
        <a:srgbClr val="CDAB3F"/>
      </a:accent4>
      <a:accent5>
        <a:srgbClr val="705686"/>
      </a:accent5>
      <a:accent6>
        <a:srgbClr val="847268"/>
      </a:accent6>
      <a:hlink>
        <a:srgbClr val="4EA0B7"/>
      </a:hlink>
      <a:folHlink>
        <a:srgbClr val="004C70"/>
      </a:folHlink>
    </a:clrScheme>
    <a:fontScheme name="UiB Maler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CBE907813C484DA8C34296B3BBB074" ma:contentTypeVersion="11" ma:contentTypeDescription="Create a new document." ma:contentTypeScope="" ma:versionID="7bdbd26fcd8aa201813c9d2700044a8c">
  <xsd:schema xmlns:xsd="http://www.w3.org/2001/XMLSchema" xmlns:xs="http://www.w3.org/2001/XMLSchema" xmlns:p="http://schemas.microsoft.com/office/2006/metadata/properties" xmlns:ns3="95db212c-7159-469e-9a84-cfa45bbf87a6" xmlns:ns4="4339ffa5-64f1-474b-8089-0459ca48dfc0" targetNamespace="http://schemas.microsoft.com/office/2006/metadata/properties" ma:root="true" ma:fieldsID="dd4e7b4b2dd0d3705c7c04327e6268c8" ns3:_="" ns4:_="">
    <xsd:import namespace="95db212c-7159-469e-9a84-cfa45bbf87a6"/>
    <xsd:import namespace="4339ffa5-64f1-474b-8089-0459ca48dfc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db212c-7159-469e-9a84-cfa45bbf87a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39ffa5-64f1-474b-8089-0459ca48df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6A6942-E786-4273-B8C6-540F702E0920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95db212c-7159-469e-9a84-cfa45bbf87a6"/>
    <ds:schemaRef ds:uri="4339ffa5-64f1-474b-8089-0459ca48dfc0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4CDA76E-B407-4A86-B13E-E7FA6D34A0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32199D-7E8F-4591-843D-53F7E574F4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db212c-7159-469e-9a84-cfa45bbf87a6"/>
    <ds:schemaRef ds:uri="4339ffa5-64f1-474b-8089-0459ca48df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UiB_norsk_rød-gen.potx</Template>
  <TotalTime>2198</TotalTime>
  <Words>1225</Words>
  <Application>Microsoft Macintosh PowerPoint</Application>
  <PresentationFormat>Skjermfremvisning (16:9)</PresentationFormat>
  <Paragraphs>174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2" baseType="lpstr">
      <vt:lpstr>UiB_norsk_rød-gen</vt:lpstr>
      <vt:lpstr>COVID-19 Vaccine uptake in migrants, refugees and asylum seekers Professor Esperanza Diaz  Head of Pandemic Center, University of Bergen, Norway https://www.uib.no/pandemi  </vt:lpstr>
      <vt:lpstr>COVID-19 Vaccine uptake in migrants… one step back, one step forward</vt:lpstr>
      <vt:lpstr>What we knew: Migrants before COVID-19</vt:lpstr>
      <vt:lpstr>What we knew: Migrants &amp; vaccination H1N1</vt:lpstr>
      <vt:lpstr>Preparedness for “a” pandemic</vt:lpstr>
      <vt:lpstr>Situation today: not surprising news…</vt:lpstr>
      <vt:lpstr>PowerPoint-presentasjon</vt:lpstr>
      <vt:lpstr>Hampshire and Isle Of Wight Vaccination Programme UK NHS Ethnicity &amp; Multiple deprivation in CEV (all ages)  (06/03/21)</vt:lpstr>
      <vt:lpstr>But context dependent</vt:lpstr>
      <vt:lpstr>Vaccine priorities: global view</vt:lpstr>
      <vt:lpstr>National implementation policies</vt:lpstr>
      <vt:lpstr>Barriers to vaccine uptake:  when ”my turn” really comes…</vt:lpstr>
      <vt:lpstr>Barriers to vaccine uptake</vt:lpstr>
      <vt:lpstr>Structural barriers to vaccine uptake</vt:lpstr>
      <vt:lpstr>Barriers to vaccine uptake: sociodemographic &amp; health access</vt:lpstr>
      <vt:lpstr>Barriers to vaccine uptake: Information and trust</vt:lpstr>
      <vt:lpstr>Barriers to vaccine uptake: communication and society</vt:lpstr>
      <vt:lpstr>Solutions at local level: mostly ad-hoc?</vt:lpstr>
      <vt:lpstr>A portfolio of innovation</vt:lpstr>
      <vt:lpstr>Pandemic and migration</vt:lpstr>
      <vt:lpstr>PowerPoint-presentasjon</vt:lpstr>
    </vt:vector>
  </TitlesOfParts>
  <Company>UiB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Helge Grønhaug</dc:creator>
  <cp:lastModifiedBy>Esperanza Diaz</cp:lastModifiedBy>
  <cp:revision>613</cp:revision>
  <dcterms:created xsi:type="dcterms:W3CDTF">2015-10-30T09:38:42Z</dcterms:created>
  <dcterms:modified xsi:type="dcterms:W3CDTF">2021-03-24T09:20:39Z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0x010100E3CBE907813C484DA8C34296B3BBB074</vt:lpwstr>
  </property>
</Properties>
</file>