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98" r:id="rId3"/>
    <p:sldId id="299" r:id="rId4"/>
    <p:sldId id="289" r:id="rId5"/>
    <p:sldId id="290" r:id="rId6"/>
    <p:sldId id="291" r:id="rId7"/>
    <p:sldId id="292" r:id="rId8"/>
    <p:sldId id="293" r:id="rId9"/>
    <p:sldId id="282" r:id="rId10"/>
    <p:sldId id="284" r:id="rId11"/>
    <p:sldId id="285" r:id="rId12"/>
    <p:sldId id="294" r:id="rId13"/>
    <p:sldId id="295" r:id="rId14"/>
    <p:sldId id="296" r:id="rId15"/>
  </p:sldIdLst>
  <p:sldSz cx="9144000" cy="5143500" type="screen16x9"/>
  <p:notesSz cx="6858000" cy="9144000"/>
  <p:embeddedFontLst>
    <p:embeddedFont>
      <p:font typeface="Roboto" panose="020B0604020202020204" charset="0"/>
      <p:regular r:id="rId17"/>
      <p:bold r:id="rId18"/>
      <p:italic r:id="rId19"/>
      <p:boldItalic r:id="rId20"/>
    </p:embeddedFont>
    <p:embeddedFont>
      <p:font typeface="Merriweather" panose="020B060402020202020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D5108F-E352-45A9-AAA4-7C80C522A6A3}">
  <a:tblStyle styleId="{25D5108F-E352-45A9-AAA4-7C80C522A6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28" y="54"/>
      </p:cViewPr>
      <p:guideLst>
        <p:guide orient="horz" pos="1620"/>
        <p:guide pos="2880"/>
      </p:guideLst>
    </p:cSldViewPr>
  </p:slideViewPr>
  <p:notesTextViewPr>
    <p:cViewPr>
      <p:scale>
        <a:sx n="1" d="1"/>
        <a:sy n="1" d="1"/>
      </p:scale>
      <p:origin x="0" y="0"/>
    </p:cViewPr>
  </p:notesTextViewPr>
  <p:sorterViewPr>
    <p:cViewPr>
      <p:scale>
        <a:sx n="100" d="100"/>
        <a:sy n="100" d="100"/>
      </p:scale>
      <p:origin x="0" y="-2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Efficacy of a single dose, %</a:t>
            </a:r>
          </a:p>
        </c:rich>
      </c:tx>
      <c:layout>
        <c:manualLayout>
          <c:xMode val="edge"/>
          <c:yMode val="edge"/>
          <c:x val="0.21099192341937203"/>
          <c:y val="3.82278071405457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92043963254593"/>
          <c:y val="0.12217199803149605"/>
          <c:w val="0.69449557086614178"/>
          <c:h val="0.66486392716535436"/>
        </c:manualLayout>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numRef>
              <c:f>Sheet1!$A$2:$A$5</c:f>
              <c:numCache>
                <c:formatCode>General</c:formatCode>
                <c:ptCount val="4"/>
                <c:pt idx="0">
                  <c:v>16</c:v>
                </c:pt>
                <c:pt idx="1">
                  <c:v>24</c:v>
                </c:pt>
                <c:pt idx="2">
                  <c:v>30</c:v>
                </c:pt>
                <c:pt idx="3">
                  <c:v>36</c:v>
                </c:pt>
              </c:numCache>
            </c:numRef>
          </c:cat>
          <c:val>
            <c:numRef>
              <c:f>Sheet1!$B$2:$B$5</c:f>
              <c:numCache>
                <c:formatCode>General</c:formatCode>
                <c:ptCount val="4"/>
                <c:pt idx="0">
                  <c:v>39</c:v>
                </c:pt>
                <c:pt idx="1">
                  <c:v>56</c:v>
                </c:pt>
                <c:pt idx="2">
                  <c:v>61</c:v>
                </c:pt>
                <c:pt idx="3">
                  <c:v>58</c:v>
                </c:pt>
              </c:numCache>
            </c:numRef>
          </c:val>
          <c:smooth val="0"/>
        </c:ser>
        <c:ser>
          <c:idx val="3"/>
          <c:order val="1"/>
          <c:tx>
            <c:strRef>
              <c:f>Sheet1!$E$1</c:f>
              <c:strCache>
                <c:ptCount val="1"/>
                <c:pt idx="0">
                  <c:v>AstraZenica Oxford</c:v>
                </c:pt>
              </c:strCache>
            </c:strRef>
          </c:tx>
          <c:spPr>
            <a:ln w="28575" cap="rnd">
              <a:solidFill>
                <a:schemeClr val="accent4"/>
              </a:solidFill>
              <a:round/>
            </a:ln>
            <a:effectLst/>
          </c:spPr>
          <c:marker>
            <c:symbol val="none"/>
          </c:marker>
          <c:cat>
            <c:numRef>
              <c:f>Sheet1!$A$2:$A$5</c:f>
              <c:numCache>
                <c:formatCode>General</c:formatCode>
                <c:ptCount val="4"/>
                <c:pt idx="0">
                  <c:v>16</c:v>
                </c:pt>
                <c:pt idx="1">
                  <c:v>24</c:v>
                </c:pt>
                <c:pt idx="2">
                  <c:v>30</c:v>
                </c:pt>
                <c:pt idx="3">
                  <c:v>36</c:v>
                </c:pt>
              </c:numCache>
            </c:numRef>
          </c:cat>
          <c:val>
            <c:numRef>
              <c:f>Sheet1!$E$2:$E$5</c:f>
              <c:numCache>
                <c:formatCode>General</c:formatCode>
                <c:ptCount val="4"/>
                <c:pt idx="0">
                  <c:v>20</c:v>
                </c:pt>
                <c:pt idx="1">
                  <c:v>44</c:v>
                </c:pt>
                <c:pt idx="2">
                  <c:v>60</c:v>
                </c:pt>
                <c:pt idx="3">
                  <c:v>72</c:v>
                </c:pt>
              </c:numCache>
            </c:numRef>
          </c:val>
          <c:smooth val="0"/>
        </c:ser>
        <c:dLbls>
          <c:showLegendKey val="0"/>
          <c:showVal val="0"/>
          <c:showCatName val="0"/>
          <c:showSerName val="0"/>
          <c:showPercent val="0"/>
          <c:showBubbleSize val="0"/>
        </c:dLbls>
        <c:smooth val="0"/>
        <c:axId val="1763915344"/>
        <c:axId val="1763916432"/>
      </c:lineChart>
      <c:catAx>
        <c:axId val="176391534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Days since vaccination </a:t>
                </a:r>
              </a:p>
            </c:rich>
          </c:tx>
          <c:layout>
            <c:manualLayout>
              <c:xMode val="edge"/>
              <c:yMode val="edge"/>
              <c:x val="0.13506397637795275"/>
              <c:y val="0.8775000000000001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3916432"/>
        <c:crosses val="autoZero"/>
        <c:auto val="0"/>
        <c:lblAlgn val="ctr"/>
        <c:lblOffset val="100"/>
        <c:noMultiLvlLbl val="0"/>
      </c:catAx>
      <c:valAx>
        <c:axId val="1763916432"/>
        <c:scaling>
          <c:orientation val="minMax"/>
        </c:scaling>
        <c:delete val="0"/>
        <c:axPos val="l"/>
        <c:majorGridlines>
          <c:spPr>
            <a:ln w="9525" cap="flat" cmpd="sng" algn="ctr">
              <a:solidFill>
                <a:schemeClr val="accent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 Efficacy </a:t>
                </a:r>
              </a:p>
            </c:rich>
          </c:tx>
          <c:layout>
            <c:manualLayout>
              <c:xMode val="edge"/>
              <c:yMode val="edge"/>
              <c:x val="2.0833333333333333E-3"/>
              <c:y val="0.2642212106299212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391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563075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8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42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078171a9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078171a9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63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078171a93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078171a9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13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1b36bc1f3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1b36bc1f3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52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0" y="539725"/>
            <a:ext cx="9025350" cy="857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3100" dirty="0" smtClean="0"/>
              <a:t/>
            </a:r>
            <a:br>
              <a:rPr lang="en-US" sz="3100" dirty="0" smtClean="0"/>
            </a:br>
            <a:r>
              <a:rPr lang="en-US" sz="3100" dirty="0" smtClean="0"/>
              <a:t>COVID19 Vaccine Recs and Migrant Relevance </a:t>
            </a:r>
            <a:r>
              <a:rPr lang="en-US" sz="2400" dirty="0" smtClean="0"/>
              <a:t> </a:t>
            </a:r>
            <a:endParaRPr sz="2400" dirty="0"/>
          </a:p>
        </p:txBody>
      </p:sp>
      <p:sp>
        <p:nvSpPr>
          <p:cNvPr id="65" name="Google Shape;65;p13"/>
          <p:cNvSpPr txBox="1">
            <a:spLocks noGrp="1"/>
          </p:cNvSpPr>
          <p:nvPr>
            <p:ph type="subTitle" idx="1"/>
          </p:nvPr>
        </p:nvSpPr>
        <p:spPr>
          <a:xfrm>
            <a:off x="302850" y="1600025"/>
            <a:ext cx="6392700" cy="15111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5900" dirty="0">
                <a:solidFill>
                  <a:srgbClr val="000000"/>
                </a:solidFill>
                <a:latin typeface="Georgia"/>
                <a:ea typeface="Georgia"/>
                <a:cs typeface="Georgia"/>
                <a:sym typeface="Georgia"/>
              </a:rPr>
              <a:t>Kevin </a:t>
            </a:r>
            <a:r>
              <a:rPr lang="en" sz="5900" dirty="0" smtClean="0">
                <a:solidFill>
                  <a:srgbClr val="000000"/>
                </a:solidFill>
                <a:latin typeface="Georgia"/>
                <a:ea typeface="Georgia"/>
                <a:cs typeface="Georgia"/>
                <a:sym typeface="Georgia"/>
              </a:rPr>
              <a:t>Pottie MD MClSc </a:t>
            </a:r>
          </a:p>
          <a:p>
            <a:pPr marL="0" lvl="0" indent="0" algn="l" rtl="0">
              <a:spcBef>
                <a:spcPts val="0"/>
              </a:spcBef>
              <a:spcAft>
                <a:spcPts val="0"/>
              </a:spcAft>
              <a:buNone/>
            </a:pPr>
            <a:endParaRPr lang="en" sz="3260" dirty="0" smtClean="0">
              <a:solidFill>
                <a:srgbClr val="000000"/>
              </a:solidFill>
              <a:latin typeface="Georgia"/>
              <a:ea typeface="Georgia"/>
              <a:cs typeface="Georgia"/>
              <a:sym typeface="Georgia"/>
            </a:endParaRPr>
          </a:p>
          <a:p>
            <a:pPr marL="0" lvl="0" indent="0" algn="l" rtl="0">
              <a:spcBef>
                <a:spcPts val="0"/>
              </a:spcBef>
              <a:spcAft>
                <a:spcPts val="0"/>
              </a:spcAft>
              <a:buNone/>
            </a:pPr>
            <a:r>
              <a:rPr lang="en" sz="3100" dirty="0" smtClean="0">
                <a:solidFill>
                  <a:srgbClr val="000000"/>
                </a:solidFill>
                <a:latin typeface="Georgia"/>
                <a:ea typeface="Georgia"/>
                <a:cs typeface="Georgia"/>
                <a:sym typeface="Georgia"/>
              </a:rPr>
              <a:t>P</a:t>
            </a:r>
            <a:r>
              <a:rPr lang="en-US" sz="3100" dirty="0" smtClean="0">
                <a:solidFill>
                  <a:srgbClr val="000000"/>
                </a:solidFill>
                <a:latin typeface="Georgia"/>
                <a:ea typeface="Georgia"/>
                <a:cs typeface="Georgia"/>
                <a:sym typeface="Georgia"/>
              </a:rPr>
              <a:t>r</a:t>
            </a:r>
            <a:r>
              <a:rPr lang="en" sz="3100" dirty="0" smtClean="0">
                <a:solidFill>
                  <a:srgbClr val="000000"/>
                </a:solidFill>
                <a:latin typeface="Georgia"/>
                <a:ea typeface="Georgia"/>
                <a:cs typeface="Georgia"/>
                <a:sym typeface="Georgia"/>
              </a:rPr>
              <a:t>ofessor, Department of Family Medicine and Epidemilogy and Community Medicine, Clinical Investigator Bruyere Research Insitute and Insitut Saviour Montfort  </a:t>
            </a:r>
          </a:p>
          <a:p>
            <a:pPr marL="0" lvl="0" indent="0" algn="l" rtl="0">
              <a:spcBef>
                <a:spcPts val="0"/>
              </a:spcBef>
              <a:spcAft>
                <a:spcPts val="0"/>
              </a:spcAft>
              <a:buNone/>
            </a:pPr>
            <a:r>
              <a:rPr lang="en" sz="3100" dirty="0" smtClean="0">
                <a:solidFill>
                  <a:srgbClr val="000000"/>
                </a:solidFill>
                <a:latin typeface="Georgia"/>
                <a:ea typeface="Georgia"/>
                <a:cs typeface="Georgia"/>
                <a:sym typeface="Georgia"/>
              </a:rPr>
              <a:t>University of Ottawa  </a:t>
            </a:r>
            <a:endParaRPr sz="3100" dirty="0">
              <a:solidFill>
                <a:srgbClr val="000000"/>
              </a:solidFill>
              <a:latin typeface="Georgia"/>
              <a:ea typeface="Georgia"/>
              <a:cs typeface="Georgia"/>
              <a:sym typeface="Georgia"/>
            </a:endParaRPr>
          </a:p>
          <a:p>
            <a:pPr marL="0" lvl="0" indent="0" algn="l" rtl="0">
              <a:spcBef>
                <a:spcPts val="0"/>
              </a:spcBef>
              <a:spcAft>
                <a:spcPts val="0"/>
              </a:spcAft>
              <a:buNone/>
            </a:pPr>
            <a:endParaRPr lang="en" sz="3260" dirty="0" smtClean="0">
              <a:solidFill>
                <a:srgbClr val="000000"/>
              </a:solidFill>
              <a:latin typeface="Georgia"/>
              <a:ea typeface="Georgia"/>
              <a:cs typeface="Georgia"/>
              <a:sym typeface="Georgia"/>
            </a:endParaRPr>
          </a:p>
        </p:txBody>
      </p:sp>
      <p:pic>
        <p:nvPicPr>
          <p:cNvPr id="2" name="Picture 1"/>
          <p:cNvPicPr>
            <a:picLocks noChangeAspect="1"/>
          </p:cNvPicPr>
          <p:nvPr/>
        </p:nvPicPr>
        <p:blipFill>
          <a:blip r:embed="rId3"/>
          <a:stretch>
            <a:fillRect/>
          </a:stretch>
        </p:blipFill>
        <p:spPr>
          <a:xfrm>
            <a:off x="0" y="4738"/>
            <a:ext cx="866775" cy="866775"/>
          </a:xfrm>
          <a:prstGeom prst="rect">
            <a:avLst/>
          </a:prstGeom>
        </p:spPr>
      </p:pic>
      <p:pic>
        <p:nvPicPr>
          <p:cNvPr id="3" name="Picture 2"/>
          <p:cNvPicPr>
            <a:picLocks noChangeAspect="1"/>
          </p:cNvPicPr>
          <p:nvPr/>
        </p:nvPicPr>
        <p:blipFill>
          <a:blip r:embed="rId4"/>
          <a:stretch>
            <a:fillRect/>
          </a:stretch>
        </p:blipFill>
        <p:spPr>
          <a:xfrm>
            <a:off x="6497685" y="11063"/>
            <a:ext cx="2646315" cy="888652"/>
          </a:xfrm>
          <a:prstGeom prst="rect">
            <a:avLst/>
          </a:prstGeom>
        </p:spPr>
      </p:pic>
      <p:sp>
        <p:nvSpPr>
          <p:cNvPr id="4" name="TextBox 3"/>
          <p:cNvSpPr txBox="1"/>
          <p:nvPr/>
        </p:nvSpPr>
        <p:spPr>
          <a:xfrm>
            <a:off x="990600" y="231948"/>
            <a:ext cx="3409908" cy="523220"/>
          </a:xfrm>
          <a:prstGeom prst="rect">
            <a:avLst/>
          </a:prstGeom>
          <a:noFill/>
        </p:spPr>
        <p:txBody>
          <a:bodyPr wrap="none" rtlCol="0">
            <a:spAutoFit/>
          </a:bodyPr>
          <a:lstStyle/>
          <a:p>
            <a:r>
              <a:rPr lang="en-US" b="1" dirty="0" smtClean="0"/>
              <a:t>Cochrane-GRADE-GIN </a:t>
            </a:r>
            <a:r>
              <a:rPr lang="en-US" b="1" dirty="0" err="1" smtClean="0"/>
              <a:t>Covid</a:t>
            </a:r>
            <a:r>
              <a:rPr lang="en-US" b="1" dirty="0" smtClean="0"/>
              <a:t> Rec Map</a:t>
            </a:r>
          </a:p>
          <a:p>
            <a:r>
              <a:rPr lang="en-US" b="1" dirty="0"/>
              <a:t>https://covid19.recmap.org/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9625"/>
            <a:ext cx="8520600" cy="623700"/>
          </a:xfrm>
        </p:spPr>
        <p:txBody>
          <a:bodyPr>
            <a:noAutofit/>
          </a:bodyPr>
          <a:lstStyle/>
          <a:p>
            <a:r>
              <a:rPr lang="en-US" sz="2400" dirty="0" smtClean="0"/>
              <a:t>Vaccines Reduce infections, hospitalizations and death</a:t>
            </a:r>
            <a:br>
              <a:rPr lang="en-US" sz="2400" dirty="0" smtClean="0"/>
            </a:br>
            <a:r>
              <a:rPr lang="en-US" sz="2400" dirty="0" smtClean="0"/>
              <a:t>(</a:t>
            </a:r>
            <a:r>
              <a:rPr lang="en-US" sz="2000" dirty="0" smtClean="0"/>
              <a:t>Estimates after 20 million doses given in Britain </a:t>
            </a:r>
            <a:r>
              <a:rPr lang="en-US" sz="2000" dirty="0"/>
              <a:t>and </a:t>
            </a:r>
            <a:r>
              <a:rPr lang="en-US" sz="2000" dirty="0" smtClean="0"/>
              <a:t>Israel)</a:t>
            </a:r>
            <a:r>
              <a:rPr lang="en-US" sz="2400" dirty="0"/>
              <a:t/>
            </a:r>
            <a:br>
              <a:rPr lang="en-US" sz="2400" dirty="0"/>
            </a:br>
            <a:endParaRPr lang="en-US" sz="2400" dirty="0"/>
          </a:p>
        </p:txBody>
      </p:sp>
      <p:sp>
        <p:nvSpPr>
          <p:cNvPr id="3" name="Text Placeholder 2"/>
          <p:cNvSpPr>
            <a:spLocks noGrp="1"/>
          </p:cNvSpPr>
          <p:nvPr>
            <p:ph type="body" idx="1"/>
          </p:nvPr>
        </p:nvSpPr>
        <p:spPr/>
        <p:txBody>
          <a:bodyPr>
            <a:normAutofit/>
          </a:bodyPr>
          <a:lstStyle/>
          <a:p>
            <a:r>
              <a:rPr lang="en-US" sz="1800" dirty="0"/>
              <a:t>10,000 unvaccinated </a:t>
            </a:r>
          </a:p>
          <a:p>
            <a:pPr marL="146050" indent="0">
              <a:buNone/>
            </a:pPr>
            <a:endParaRPr lang="en-US" sz="1800" dirty="0"/>
          </a:p>
          <a:p>
            <a:r>
              <a:rPr lang="en-US" sz="1800" dirty="0" smtClean="0"/>
              <a:t>80 deaths</a:t>
            </a:r>
          </a:p>
          <a:p>
            <a:r>
              <a:rPr lang="en-US" sz="1800" dirty="0" smtClean="0"/>
              <a:t>270 hospitalizations </a:t>
            </a:r>
          </a:p>
          <a:p>
            <a:r>
              <a:rPr lang="en-US" sz="1800" dirty="0" smtClean="0"/>
              <a:t>7800 treated at home</a:t>
            </a:r>
          </a:p>
          <a:p>
            <a:r>
              <a:rPr lang="en-US" sz="1800" dirty="0" smtClean="0"/>
              <a:t>1850 asymptomatic </a:t>
            </a:r>
            <a:endParaRPr lang="en-US" sz="1800" dirty="0"/>
          </a:p>
        </p:txBody>
      </p:sp>
      <p:sp>
        <p:nvSpPr>
          <p:cNvPr id="4" name="Text Placeholder 3"/>
          <p:cNvSpPr>
            <a:spLocks noGrp="1"/>
          </p:cNvSpPr>
          <p:nvPr>
            <p:ph type="body" idx="2"/>
          </p:nvPr>
        </p:nvSpPr>
        <p:spPr/>
        <p:txBody>
          <a:bodyPr>
            <a:normAutofit/>
          </a:bodyPr>
          <a:lstStyle/>
          <a:p>
            <a:r>
              <a:rPr lang="en-US" sz="1800" dirty="0"/>
              <a:t>10,000 </a:t>
            </a:r>
            <a:r>
              <a:rPr lang="en-US" sz="1800" dirty="0" smtClean="0"/>
              <a:t>vaccinated (1 </a:t>
            </a:r>
            <a:r>
              <a:rPr lang="en-US" sz="1800" dirty="0" smtClean="0"/>
              <a:t>dose Pfizer-</a:t>
            </a:r>
            <a:r>
              <a:rPr lang="en-US" sz="1800" dirty="0" err="1" smtClean="0"/>
              <a:t>BioNTech</a:t>
            </a:r>
            <a:r>
              <a:rPr lang="en-US" sz="1800" dirty="0" smtClean="0"/>
              <a:t>) </a:t>
            </a:r>
            <a:endParaRPr lang="en-US" sz="1800" dirty="0"/>
          </a:p>
          <a:p>
            <a:endParaRPr lang="en-US" sz="1800" dirty="0" smtClean="0"/>
          </a:p>
          <a:p>
            <a:r>
              <a:rPr lang="en-US" sz="1800" dirty="0" smtClean="0"/>
              <a:t>13 </a:t>
            </a:r>
            <a:r>
              <a:rPr lang="en-US" sz="1800" dirty="0" smtClean="0"/>
              <a:t>deaths*</a:t>
            </a:r>
            <a:endParaRPr lang="en-US" sz="1800" dirty="0" smtClean="0"/>
          </a:p>
          <a:p>
            <a:r>
              <a:rPr lang="en-US" sz="1800" dirty="0" smtClean="0"/>
              <a:t>180 </a:t>
            </a:r>
            <a:r>
              <a:rPr lang="en-US" sz="1800" dirty="0" smtClean="0"/>
              <a:t>hospitalizations* </a:t>
            </a:r>
            <a:endParaRPr lang="en-US" sz="1800" dirty="0" smtClean="0"/>
          </a:p>
          <a:p>
            <a:r>
              <a:rPr lang="en-US" sz="1800" dirty="0" smtClean="0"/>
              <a:t>2,574 treated at </a:t>
            </a:r>
            <a:r>
              <a:rPr lang="en-US" sz="1800" dirty="0" smtClean="0"/>
              <a:t>home*</a:t>
            </a:r>
            <a:endParaRPr lang="en-US" sz="1800" dirty="0" smtClean="0"/>
          </a:p>
          <a:p>
            <a:r>
              <a:rPr lang="en-US" sz="1800" dirty="0" smtClean="0"/>
              <a:t>610 </a:t>
            </a:r>
            <a:r>
              <a:rPr lang="en-US" sz="1800" dirty="0"/>
              <a:t>a</a:t>
            </a:r>
            <a:r>
              <a:rPr lang="en-US" sz="1800" dirty="0" smtClean="0"/>
              <a:t>symptomatic*</a:t>
            </a:r>
          </a:p>
          <a:p>
            <a:endParaRPr lang="en-US" sz="1800" dirty="0"/>
          </a:p>
          <a:p>
            <a:pPr marL="146050" indent="0">
              <a:buNone/>
            </a:pPr>
            <a:r>
              <a:rPr lang="en-US" sz="1800" dirty="0" smtClean="0"/>
              <a:t>*estimates </a:t>
            </a:r>
            <a:endParaRPr lang="en-US" sz="1800" dirty="0"/>
          </a:p>
        </p:txBody>
      </p:sp>
      <p:sp>
        <p:nvSpPr>
          <p:cNvPr id="5" name="TextBox 4"/>
          <p:cNvSpPr txBox="1"/>
          <p:nvPr/>
        </p:nvSpPr>
        <p:spPr>
          <a:xfrm>
            <a:off x="5842000" y="4412623"/>
            <a:ext cx="1861407" cy="338554"/>
          </a:xfrm>
          <a:prstGeom prst="rect">
            <a:avLst/>
          </a:prstGeom>
          <a:noFill/>
        </p:spPr>
        <p:txBody>
          <a:bodyPr wrap="none" rtlCol="0">
            <a:spAutoFit/>
          </a:bodyPr>
          <a:lstStyle/>
          <a:p>
            <a:r>
              <a:rPr lang="en-US" sz="1600" dirty="0" smtClean="0"/>
              <a:t> Dagan et al, </a:t>
            </a:r>
            <a:r>
              <a:rPr lang="en-US" sz="1600" dirty="0" smtClean="0"/>
              <a:t>2021</a:t>
            </a:r>
            <a:endParaRPr lang="en-US" sz="1600" dirty="0"/>
          </a:p>
        </p:txBody>
      </p:sp>
    </p:spTree>
    <p:extLst>
      <p:ext uri="{BB962C8B-B14F-4D97-AF65-F5344CB8AC3E}">
        <p14:creationId xmlns:p14="http://schemas.microsoft.com/office/powerpoint/2010/main" val="676267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25" y="526325"/>
            <a:ext cx="8520600" cy="623700"/>
          </a:xfrm>
        </p:spPr>
        <p:txBody>
          <a:bodyPr/>
          <a:lstStyle/>
          <a:p>
            <a:r>
              <a:rPr lang="en-US" dirty="0" smtClean="0"/>
              <a:t>Mass-Vaccination Data  (England, over 70yrs )  </a:t>
            </a:r>
            <a:endParaRPr lang="en-US" dirty="0"/>
          </a:p>
        </p:txBody>
      </p:sp>
      <p:graphicFrame>
        <p:nvGraphicFramePr>
          <p:cNvPr id="8" name="Chart 7" title="ddd"/>
          <p:cNvGraphicFramePr/>
          <p:nvPr>
            <p:extLst>
              <p:ext uri="{D42A27DB-BD31-4B8C-83A1-F6EECF244321}">
                <p14:modId xmlns:p14="http://schemas.microsoft.com/office/powerpoint/2010/main" val="4208698164"/>
              </p:ext>
            </p:extLst>
          </p:nvPr>
        </p:nvGraphicFramePr>
        <p:xfrm>
          <a:off x="482600" y="1435100"/>
          <a:ext cx="5531425" cy="370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78510662"/>
              </p:ext>
            </p:extLst>
          </p:nvPr>
        </p:nvGraphicFramePr>
        <p:xfrm>
          <a:off x="5338483" y="2248274"/>
          <a:ext cx="6096000" cy="2169160"/>
        </p:xfrm>
        <a:graphic>
          <a:graphicData uri="http://schemas.openxmlformats.org/drawingml/2006/table">
            <a:tbl>
              <a:tblPr firstRow="1" bandRow="1">
                <a:tableStyleId>{25D5108F-E352-45A9-AAA4-7C80C522A6A3}</a:tableStyleId>
              </a:tblPr>
              <a:tblGrid>
                <a:gridCol w="6096000"/>
              </a:tblGrid>
              <a:tr h="370840">
                <a:tc>
                  <a:txBody>
                    <a:bodyPr/>
                    <a:lstStyle/>
                    <a:p>
                      <a:r>
                        <a:rPr lang="en-US" sz="2400" dirty="0" smtClean="0"/>
                        <a:t>Pfizer-</a:t>
                      </a:r>
                      <a:r>
                        <a:rPr lang="en-US" sz="2400" dirty="0" err="1" smtClean="0"/>
                        <a:t>BioNTech</a:t>
                      </a:r>
                      <a:r>
                        <a:rPr lang="en-US" sz="2400" dirty="0" smtClean="0"/>
                        <a:t>  ------</a:t>
                      </a:r>
                    </a:p>
                    <a:p>
                      <a:endParaRPr lang="en-US" sz="2400" dirty="0" smtClean="0"/>
                    </a:p>
                    <a:p>
                      <a:r>
                        <a:rPr lang="en-US" sz="2400" dirty="0" err="1" smtClean="0">
                          <a:solidFill>
                            <a:schemeClr val="accent4"/>
                          </a:solidFill>
                        </a:rPr>
                        <a:t>AstraZenca</a:t>
                      </a:r>
                      <a:r>
                        <a:rPr lang="en-US" sz="2400" dirty="0" smtClean="0">
                          <a:solidFill>
                            <a:schemeClr val="accent4"/>
                          </a:solidFill>
                        </a:rPr>
                        <a:t>-Oxford </a:t>
                      </a:r>
                      <a:r>
                        <a:rPr lang="en-US" sz="2400" baseline="0" dirty="0" smtClean="0"/>
                        <a:t> ------</a:t>
                      </a:r>
                    </a:p>
                    <a:p>
                      <a:endParaRPr lang="en-US" sz="2400" baseline="0" dirty="0" smtClean="0"/>
                    </a:p>
                    <a:p>
                      <a:r>
                        <a:rPr lang="en-US" sz="1600" baseline="0" dirty="0" smtClean="0"/>
                        <a:t>Lancet March 3, 2021</a:t>
                      </a:r>
                      <a:endParaRPr lang="en-US" sz="1600" dirty="0"/>
                    </a:p>
                  </a:txBody>
                  <a:tcPr/>
                </a:tc>
              </a:tr>
              <a:tr h="370840">
                <a:tc>
                  <a:txBody>
                    <a:bodyPr/>
                    <a:lstStyle/>
                    <a:p>
                      <a:endParaRPr lang="en-US" sz="1600" dirty="0"/>
                    </a:p>
                  </a:txBody>
                  <a:tcPr/>
                </a:tc>
              </a:tr>
            </a:tbl>
          </a:graphicData>
        </a:graphic>
      </p:graphicFrame>
    </p:spTree>
    <p:extLst>
      <p:ext uri="{BB962C8B-B14F-4D97-AF65-F5344CB8AC3E}">
        <p14:creationId xmlns:p14="http://schemas.microsoft.com/office/powerpoint/2010/main" val="137812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lvl="0"/>
            <a:r>
              <a:rPr lang="en" sz="3600" dirty="0" smtClean="0">
                <a:solidFill>
                  <a:srgbClr val="FFFFFF"/>
                </a:solidFill>
                <a:latin typeface="Georgia"/>
                <a:ea typeface="Georgia"/>
                <a:cs typeface="Georgia"/>
                <a:sym typeface="Georgia"/>
              </a:rPr>
              <a:t>Key Messages</a:t>
            </a:r>
            <a:endParaRPr sz="3600" dirty="0">
              <a:solidFill>
                <a:srgbClr val="FFFFFF"/>
              </a:solidFill>
              <a:latin typeface="Georgia"/>
              <a:ea typeface="Georgia"/>
              <a:cs typeface="Georgia"/>
              <a:sym typeface="Georgia"/>
            </a:endParaRPr>
          </a:p>
        </p:txBody>
      </p:sp>
      <p:pic>
        <p:nvPicPr>
          <p:cNvPr id="186" name="Google Shape;186;p29"/>
          <p:cNvPicPr preferRelativeResize="0"/>
          <p:nvPr/>
        </p:nvPicPr>
        <p:blipFill rotWithShape="1">
          <a:blip r:embed="rId3">
            <a:alphaModFix/>
          </a:blip>
          <a:srcRect r="-674" b="-6382"/>
          <a:stretch/>
        </p:blipFill>
        <p:spPr>
          <a:xfrm>
            <a:off x="71650" y="1529350"/>
            <a:ext cx="8898426" cy="2973050"/>
          </a:xfrm>
          <a:prstGeom prst="rect">
            <a:avLst/>
          </a:prstGeom>
          <a:noFill/>
          <a:ln>
            <a:noFill/>
          </a:ln>
        </p:spPr>
      </p:pic>
      <p:pic>
        <p:nvPicPr>
          <p:cNvPr id="2" name="Picture 1"/>
          <p:cNvPicPr>
            <a:picLocks noChangeAspect="1"/>
          </p:cNvPicPr>
          <p:nvPr/>
        </p:nvPicPr>
        <p:blipFill>
          <a:blip r:embed="rId4"/>
          <a:stretch>
            <a:fillRect/>
          </a:stretch>
        </p:blipFill>
        <p:spPr>
          <a:xfrm>
            <a:off x="5546296" y="25214"/>
            <a:ext cx="3286029" cy="1103472"/>
          </a:xfrm>
          <a:prstGeom prst="rect">
            <a:avLst/>
          </a:prstGeom>
        </p:spPr>
      </p:pic>
    </p:spTree>
    <p:extLst>
      <p:ext uri="{BB962C8B-B14F-4D97-AF65-F5344CB8AC3E}">
        <p14:creationId xmlns:p14="http://schemas.microsoft.com/office/powerpoint/2010/main" val="4071210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smtClean="0"/>
              <a:t>FACE Instrument for Local Relevance</a:t>
            </a:r>
            <a:endParaRPr dirty="0"/>
          </a:p>
        </p:txBody>
      </p:sp>
      <p:sp>
        <p:nvSpPr>
          <p:cNvPr id="158" name="Google Shape;158;p25"/>
          <p:cNvSpPr txBox="1">
            <a:spLocks noGrp="1"/>
          </p:cNvSpPr>
          <p:nvPr>
            <p:ph type="body" idx="1"/>
          </p:nvPr>
        </p:nvSpPr>
        <p:spPr>
          <a:xfrm>
            <a:off x="258675" y="1426150"/>
            <a:ext cx="8700600" cy="363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b="1" dirty="0">
                <a:solidFill>
                  <a:srgbClr val="0B5394"/>
                </a:solidFill>
                <a:latin typeface="Georgia"/>
                <a:ea typeface="Georgia"/>
                <a:cs typeface="Georgia"/>
                <a:sym typeface="Georgia"/>
              </a:rPr>
              <a:t>The World Health Organization recommends the new “Pfizer- BioNTech” vaccine to prevent COVID-19 for people aged 16 years and older</a:t>
            </a:r>
            <a:r>
              <a:rPr lang="en" sz="1500" b="1" dirty="0">
                <a:solidFill>
                  <a:srgbClr val="000000"/>
                </a:solidFill>
                <a:latin typeface="Georgia"/>
                <a:ea typeface="Georgia"/>
                <a:cs typeface="Georgia"/>
                <a:sym typeface="Georgia"/>
              </a:rPr>
              <a:t>.</a:t>
            </a:r>
            <a:r>
              <a:rPr lang="en" sz="1500" dirty="0">
                <a:solidFill>
                  <a:srgbClr val="000000"/>
                </a:solidFill>
                <a:latin typeface="Georgia"/>
                <a:ea typeface="Georgia"/>
                <a:cs typeface="Georgia"/>
                <a:sym typeface="Georgia"/>
              </a:rPr>
              <a:t> </a:t>
            </a:r>
            <a:endParaRPr sz="1500" dirty="0">
              <a:solidFill>
                <a:srgbClr val="000000"/>
              </a:solidFill>
              <a:latin typeface="Georgia"/>
              <a:ea typeface="Georgia"/>
              <a:cs typeface="Georgia"/>
              <a:sym typeface="Georgia"/>
            </a:endParaRPr>
          </a:p>
          <a:p>
            <a:pPr marL="0" lvl="0" indent="0" algn="l" rtl="0">
              <a:spcBef>
                <a:spcPts val="0"/>
              </a:spcBef>
              <a:spcAft>
                <a:spcPts val="0"/>
              </a:spcAft>
              <a:buNone/>
            </a:pPr>
            <a:endParaRPr sz="1500" dirty="0">
              <a:solidFill>
                <a:srgbClr val="000000"/>
              </a:solidFill>
              <a:latin typeface="Georgia"/>
              <a:ea typeface="Georgia"/>
              <a:cs typeface="Georgia"/>
              <a:sym typeface="Georgia"/>
            </a:endParaRPr>
          </a:p>
          <a:p>
            <a:pPr marL="457200" lvl="0" indent="-336550" algn="l" rtl="0">
              <a:spcBef>
                <a:spcPts val="0"/>
              </a:spcBef>
              <a:spcAft>
                <a:spcPts val="0"/>
              </a:spcAft>
              <a:buClr>
                <a:srgbClr val="000000"/>
              </a:buClr>
              <a:buSzPts val="1700"/>
              <a:buFont typeface="Georgia"/>
              <a:buAutoNum type="arabicPeriod"/>
            </a:pPr>
            <a:r>
              <a:rPr lang="en" sz="1700" dirty="0">
                <a:solidFill>
                  <a:srgbClr val="000000"/>
                </a:solidFill>
                <a:latin typeface="Georgia"/>
                <a:ea typeface="Georgia"/>
                <a:cs typeface="Georgia"/>
                <a:sym typeface="Georgia"/>
              </a:rPr>
              <a:t>Is the recommendation topic a </a:t>
            </a:r>
            <a:r>
              <a:rPr lang="en" sz="1700" b="1" dirty="0">
                <a:solidFill>
                  <a:srgbClr val="000000"/>
                </a:solidFill>
                <a:latin typeface="Georgia"/>
                <a:ea typeface="Georgia"/>
                <a:cs typeface="Georgia"/>
                <a:sym typeface="Georgia"/>
              </a:rPr>
              <a:t>priority</a:t>
            </a:r>
            <a:r>
              <a:rPr lang="en" sz="1700" dirty="0">
                <a:solidFill>
                  <a:srgbClr val="000000"/>
                </a:solidFill>
                <a:latin typeface="Georgia"/>
                <a:ea typeface="Georgia"/>
                <a:cs typeface="Georgia"/>
                <a:sym typeface="Georgia"/>
              </a:rPr>
              <a:t> for you or your </a:t>
            </a:r>
            <a:r>
              <a:rPr lang="en" sz="1700" dirty="0" smtClean="0">
                <a:solidFill>
                  <a:srgbClr val="000000"/>
                </a:solidFill>
                <a:latin typeface="Georgia"/>
                <a:ea typeface="Georgia"/>
                <a:cs typeface="Georgia"/>
                <a:sym typeface="Georgia"/>
              </a:rPr>
              <a:t>community?   </a:t>
            </a:r>
            <a:endParaRPr sz="1700" dirty="0">
              <a:solidFill>
                <a:srgbClr val="000000"/>
              </a:solidFill>
              <a:latin typeface="Georgia"/>
              <a:ea typeface="Georgia"/>
              <a:cs typeface="Georgia"/>
              <a:sym typeface="Georgia"/>
            </a:endParaRPr>
          </a:p>
          <a:p>
            <a:pPr marL="457200" lvl="0" indent="-336550" algn="l" rtl="0">
              <a:spcBef>
                <a:spcPts val="0"/>
              </a:spcBef>
              <a:spcAft>
                <a:spcPts val="0"/>
              </a:spcAft>
              <a:buClr>
                <a:srgbClr val="000000"/>
              </a:buClr>
              <a:buSzPts val="1700"/>
              <a:buFont typeface="Georgia"/>
              <a:buAutoNum type="arabicPeriod"/>
            </a:pPr>
            <a:r>
              <a:rPr lang="en" sz="1700" dirty="0">
                <a:solidFill>
                  <a:srgbClr val="000000"/>
                </a:solidFill>
                <a:latin typeface="Georgia"/>
                <a:ea typeface="Georgia"/>
                <a:cs typeface="Georgia"/>
                <a:sym typeface="Georgia"/>
              </a:rPr>
              <a:t>Is the recommendation </a:t>
            </a:r>
            <a:r>
              <a:rPr lang="en" sz="1700" b="1" dirty="0">
                <a:solidFill>
                  <a:srgbClr val="000000"/>
                </a:solidFill>
                <a:latin typeface="Georgia"/>
                <a:ea typeface="Georgia"/>
                <a:cs typeface="Georgia"/>
                <a:sym typeface="Georgia"/>
              </a:rPr>
              <a:t>feasible</a:t>
            </a:r>
            <a:r>
              <a:rPr lang="en" sz="1700" dirty="0">
                <a:solidFill>
                  <a:srgbClr val="000000"/>
                </a:solidFill>
                <a:latin typeface="Georgia"/>
                <a:ea typeface="Georgia"/>
                <a:cs typeface="Georgia"/>
                <a:sym typeface="Georgia"/>
              </a:rPr>
              <a:t> for you or </a:t>
            </a:r>
            <a:r>
              <a:rPr lang="en" sz="1700" dirty="0" smtClean="0">
                <a:solidFill>
                  <a:srgbClr val="000000"/>
                </a:solidFill>
                <a:latin typeface="Georgia"/>
                <a:ea typeface="Georgia"/>
                <a:cs typeface="Georgia"/>
                <a:sym typeface="Georgia"/>
              </a:rPr>
              <a:t>your community?</a:t>
            </a:r>
            <a:endParaRPr sz="1700" dirty="0">
              <a:solidFill>
                <a:srgbClr val="000000"/>
              </a:solidFill>
              <a:latin typeface="Georgia"/>
              <a:ea typeface="Georgia"/>
              <a:cs typeface="Georgia"/>
              <a:sym typeface="Georgia"/>
            </a:endParaRPr>
          </a:p>
          <a:p>
            <a:pPr marL="457200" lvl="0" indent="-336550" algn="l" rtl="0">
              <a:spcBef>
                <a:spcPts val="0"/>
              </a:spcBef>
              <a:spcAft>
                <a:spcPts val="0"/>
              </a:spcAft>
              <a:buClr>
                <a:srgbClr val="000000"/>
              </a:buClr>
              <a:buSzPts val="1700"/>
              <a:buFont typeface="Georgia"/>
              <a:buAutoNum type="arabicPeriod"/>
            </a:pPr>
            <a:r>
              <a:rPr lang="en" sz="1700" dirty="0">
                <a:solidFill>
                  <a:srgbClr val="000000"/>
                </a:solidFill>
                <a:latin typeface="Georgia"/>
                <a:ea typeface="Georgia"/>
                <a:cs typeface="Georgia"/>
                <a:sym typeface="Georgia"/>
              </a:rPr>
              <a:t>Is the recommendation </a:t>
            </a:r>
            <a:r>
              <a:rPr lang="en" sz="1700" b="1" dirty="0">
                <a:solidFill>
                  <a:srgbClr val="000000"/>
                </a:solidFill>
                <a:latin typeface="Georgia"/>
                <a:ea typeface="Georgia"/>
                <a:cs typeface="Georgia"/>
                <a:sym typeface="Georgia"/>
              </a:rPr>
              <a:t>acceptable</a:t>
            </a:r>
            <a:r>
              <a:rPr lang="en" sz="1700" dirty="0">
                <a:solidFill>
                  <a:srgbClr val="000000"/>
                </a:solidFill>
                <a:latin typeface="Georgia"/>
                <a:ea typeface="Georgia"/>
                <a:cs typeface="Georgia"/>
                <a:sym typeface="Georgia"/>
              </a:rPr>
              <a:t> for you or your </a:t>
            </a:r>
            <a:r>
              <a:rPr lang="en" sz="1700" dirty="0" smtClean="0">
                <a:solidFill>
                  <a:srgbClr val="000000"/>
                </a:solidFill>
                <a:latin typeface="Georgia"/>
                <a:ea typeface="Georgia"/>
                <a:cs typeface="Georgia"/>
                <a:sym typeface="Georgia"/>
              </a:rPr>
              <a:t>community? </a:t>
            </a:r>
            <a:endParaRPr sz="1700" dirty="0">
              <a:solidFill>
                <a:srgbClr val="000000"/>
              </a:solidFill>
              <a:latin typeface="Georgia"/>
              <a:ea typeface="Georgia"/>
              <a:cs typeface="Georgia"/>
              <a:sym typeface="Georgia"/>
            </a:endParaRPr>
          </a:p>
          <a:p>
            <a:pPr marL="457200" lvl="0" indent="-336550" algn="l" rtl="0">
              <a:spcBef>
                <a:spcPts val="0"/>
              </a:spcBef>
              <a:spcAft>
                <a:spcPts val="0"/>
              </a:spcAft>
              <a:buClr>
                <a:srgbClr val="000000"/>
              </a:buClr>
              <a:buSzPts val="1700"/>
              <a:buFont typeface="Georgia"/>
              <a:buAutoNum type="arabicPeriod"/>
            </a:pPr>
            <a:r>
              <a:rPr lang="en" sz="1700" dirty="0">
                <a:solidFill>
                  <a:srgbClr val="000000"/>
                </a:solidFill>
                <a:latin typeface="Georgia"/>
                <a:ea typeface="Georgia"/>
                <a:cs typeface="Georgia"/>
                <a:sym typeface="Georgia"/>
              </a:rPr>
              <a:t>Are the out of pocket </a:t>
            </a:r>
            <a:r>
              <a:rPr lang="en" sz="1700" b="1" dirty="0">
                <a:solidFill>
                  <a:srgbClr val="000000"/>
                </a:solidFill>
                <a:latin typeface="Georgia"/>
                <a:ea typeface="Georgia"/>
                <a:cs typeface="Georgia"/>
                <a:sym typeface="Georgia"/>
              </a:rPr>
              <a:t>costs/time commitment</a:t>
            </a:r>
            <a:r>
              <a:rPr lang="en" sz="1700" dirty="0">
                <a:solidFill>
                  <a:srgbClr val="000000"/>
                </a:solidFill>
                <a:latin typeface="Georgia"/>
                <a:ea typeface="Georgia"/>
                <a:cs typeface="Georgia"/>
                <a:sym typeface="Georgia"/>
              </a:rPr>
              <a:t> high for you or your </a:t>
            </a:r>
            <a:r>
              <a:rPr lang="en" sz="1700" dirty="0" smtClean="0">
                <a:solidFill>
                  <a:srgbClr val="000000"/>
                </a:solidFill>
                <a:latin typeface="Georgia"/>
                <a:ea typeface="Georgia"/>
                <a:cs typeface="Georgia"/>
                <a:sym typeface="Georgia"/>
              </a:rPr>
              <a:t>community?</a:t>
            </a:r>
            <a:endParaRPr sz="1700" dirty="0">
              <a:solidFill>
                <a:srgbClr val="000000"/>
              </a:solidFill>
              <a:latin typeface="Georgia"/>
              <a:ea typeface="Georgia"/>
              <a:cs typeface="Georgia"/>
              <a:sym typeface="Georgia"/>
            </a:endParaRPr>
          </a:p>
          <a:p>
            <a:pPr marL="457200" lvl="0" indent="-336550" algn="l" rtl="0">
              <a:spcBef>
                <a:spcPts val="0"/>
              </a:spcBef>
              <a:spcAft>
                <a:spcPts val="0"/>
              </a:spcAft>
              <a:buClr>
                <a:srgbClr val="000000"/>
              </a:buClr>
              <a:buSzPts val="1700"/>
              <a:buFont typeface="Georgia"/>
              <a:buAutoNum type="arabicPeriod"/>
            </a:pPr>
            <a:r>
              <a:rPr lang="en" sz="1700" dirty="0">
                <a:solidFill>
                  <a:srgbClr val="000000"/>
                </a:solidFill>
                <a:latin typeface="Georgia"/>
                <a:ea typeface="Georgia"/>
                <a:cs typeface="Georgia"/>
                <a:sym typeface="Georgia"/>
              </a:rPr>
              <a:t>Would the recommendation be </a:t>
            </a:r>
            <a:r>
              <a:rPr lang="en" sz="1700" b="1" dirty="0">
                <a:solidFill>
                  <a:srgbClr val="000000"/>
                </a:solidFill>
                <a:latin typeface="Georgia"/>
                <a:ea typeface="Georgia"/>
                <a:cs typeface="Georgia"/>
                <a:sym typeface="Georgia"/>
              </a:rPr>
              <a:t>fair</a:t>
            </a:r>
            <a:r>
              <a:rPr lang="en" sz="1700" dirty="0">
                <a:solidFill>
                  <a:srgbClr val="000000"/>
                </a:solidFill>
                <a:latin typeface="Georgia"/>
                <a:ea typeface="Georgia"/>
                <a:cs typeface="Georgia"/>
                <a:sym typeface="Georgia"/>
              </a:rPr>
              <a:t> for your community? </a:t>
            </a:r>
            <a:endParaRPr sz="1700" dirty="0">
              <a:solidFill>
                <a:srgbClr val="000000"/>
              </a:solidFill>
              <a:latin typeface="Georgia"/>
              <a:ea typeface="Georgia"/>
              <a:cs typeface="Georgia"/>
              <a:sym typeface="Georgia"/>
            </a:endParaRPr>
          </a:p>
          <a:p>
            <a:pPr marL="0" lvl="0" indent="0" algn="l" rtl="0">
              <a:spcBef>
                <a:spcPts val="1200"/>
              </a:spcBef>
              <a:spcAft>
                <a:spcPts val="0"/>
              </a:spcAft>
              <a:buNone/>
            </a:pPr>
            <a:r>
              <a:rPr lang="en" sz="1700" b="1" dirty="0">
                <a:solidFill>
                  <a:srgbClr val="000000"/>
                </a:solidFill>
                <a:latin typeface="Georgia"/>
                <a:ea typeface="Georgia"/>
                <a:cs typeface="Georgia"/>
                <a:sym typeface="Georgia"/>
              </a:rPr>
              <a:t>Final question: </a:t>
            </a:r>
            <a:r>
              <a:rPr lang="en" sz="1700" dirty="0">
                <a:solidFill>
                  <a:srgbClr val="000000"/>
                </a:solidFill>
                <a:latin typeface="Georgia"/>
                <a:ea typeface="Georgia"/>
                <a:cs typeface="Georgia"/>
                <a:sym typeface="Georgia"/>
              </a:rPr>
              <a:t> Do you </a:t>
            </a:r>
            <a:r>
              <a:rPr lang="en" sz="1700" b="1" dirty="0">
                <a:solidFill>
                  <a:srgbClr val="000000"/>
                </a:solidFill>
                <a:latin typeface="Georgia"/>
                <a:ea typeface="Georgia"/>
                <a:cs typeface="Georgia"/>
                <a:sym typeface="Georgia"/>
              </a:rPr>
              <a:t>intent to use</a:t>
            </a:r>
            <a:r>
              <a:rPr lang="en" sz="1700" dirty="0">
                <a:solidFill>
                  <a:srgbClr val="000000"/>
                </a:solidFill>
                <a:latin typeface="Georgia"/>
                <a:ea typeface="Georgia"/>
                <a:cs typeface="Georgia"/>
                <a:sym typeface="Georgia"/>
              </a:rPr>
              <a:t> or follow the recommendation?</a:t>
            </a:r>
            <a:r>
              <a:rPr lang="en" sz="1400" dirty="0">
                <a:solidFill>
                  <a:srgbClr val="000000"/>
                </a:solidFill>
                <a:latin typeface="Georgia"/>
                <a:ea typeface="Georgia"/>
                <a:cs typeface="Georgia"/>
                <a:sym typeface="Georgia"/>
              </a:rPr>
              <a:t> </a:t>
            </a:r>
            <a:br>
              <a:rPr lang="en" sz="1400" dirty="0">
                <a:solidFill>
                  <a:srgbClr val="000000"/>
                </a:solidFill>
                <a:latin typeface="Georgia"/>
                <a:ea typeface="Georgia"/>
                <a:cs typeface="Georgia"/>
                <a:sym typeface="Georgia"/>
              </a:rPr>
            </a:br>
            <a:endParaRPr sz="1400" dirty="0">
              <a:solidFill>
                <a:srgbClr val="000000"/>
              </a:solidFill>
              <a:latin typeface="Georgia"/>
              <a:ea typeface="Georgia"/>
              <a:cs typeface="Georgia"/>
              <a:sym typeface="Georgia"/>
            </a:endParaRPr>
          </a:p>
        </p:txBody>
      </p:sp>
      <p:pic>
        <p:nvPicPr>
          <p:cNvPr id="2" name="Picture 1"/>
          <p:cNvPicPr>
            <a:picLocks noChangeAspect="1"/>
          </p:cNvPicPr>
          <p:nvPr/>
        </p:nvPicPr>
        <p:blipFill>
          <a:blip r:embed="rId3"/>
          <a:stretch>
            <a:fillRect/>
          </a:stretch>
        </p:blipFill>
        <p:spPr>
          <a:xfrm>
            <a:off x="6654750" y="4199795"/>
            <a:ext cx="2304525" cy="775255"/>
          </a:xfrm>
          <a:prstGeom prst="rect">
            <a:avLst/>
          </a:prstGeom>
        </p:spPr>
      </p:pic>
    </p:spTree>
    <p:extLst>
      <p:ext uri="{BB962C8B-B14F-4D97-AF65-F5344CB8AC3E}">
        <p14:creationId xmlns:p14="http://schemas.microsoft.com/office/powerpoint/2010/main" val="80903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Thank you!  </a:t>
            </a:r>
            <a:r>
              <a:rPr lang="en" dirty="0" smtClean="0"/>
              <a:t>Merci! Gracias! 	Questions</a:t>
            </a:r>
            <a:r>
              <a:rPr lang="en" dirty="0"/>
              <a:t>? </a:t>
            </a:r>
            <a:endParaRPr dirty="0"/>
          </a:p>
        </p:txBody>
      </p:sp>
      <p:sp>
        <p:nvSpPr>
          <p:cNvPr id="246" name="Google Shape;246;p3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3000" dirty="0" smtClean="0">
                <a:solidFill>
                  <a:srgbClr val="000000"/>
                </a:solidFill>
                <a:latin typeface="Georgia"/>
                <a:ea typeface="Georgia"/>
                <a:cs typeface="Georgia"/>
                <a:sym typeface="Georgia"/>
              </a:rPr>
              <a:t>eCOVID Rec Map</a:t>
            </a:r>
            <a:endParaRPr lang="en-US" sz="3000" u="sng" dirty="0" smtClean="0">
              <a:solidFill>
                <a:srgbClr val="000000"/>
              </a:solidFill>
              <a:latin typeface="Georgia"/>
              <a:ea typeface="Georgia"/>
              <a:cs typeface="Georgia"/>
              <a:sym typeface="Georgia"/>
            </a:endParaRPr>
          </a:p>
          <a:p>
            <a:pPr marL="0" lvl="0" indent="0">
              <a:buNone/>
            </a:pPr>
            <a:r>
              <a:rPr lang="en-US" sz="3000" u="sng" dirty="0" smtClean="0">
                <a:solidFill>
                  <a:srgbClr val="000000"/>
                </a:solidFill>
                <a:latin typeface="Georgia"/>
                <a:ea typeface="Georgia"/>
                <a:cs typeface="Georgia"/>
                <a:sym typeface="Georgia"/>
              </a:rPr>
              <a:t>https://</a:t>
            </a:r>
            <a:r>
              <a:rPr lang="en-US" sz="3000" u="sng" dirty="0">
                <a:solidFill>
                  <a:srgbClr val="000000"/>
                </a:solidFill>
                <a:latin typeface="Georgia"/>
                <a:ea typeface="Georgia"/>
                <a:cs typeface="Georgia"/>
                <a:sym typeface="Georgia"/>
              </a:rPr>
              <a:t>covid19.recmap.org/</a:t>
            </a:r>
            <a:endParaRPr lang="en" sz="3000" u="sng" dirty="0" smtClean="0">
              <a:solidFill>
                <a:srgbClr val="000000"/>
              </a:solidFill>
              <a:latin typeface="Georgia"/>
              <a:ea typeface="Georgia"/>
              <a:cs typeface="Georgia"/>
              <a:sym typeface="Georgia"/>
            </a:endParaRPr>
          </a:p>
          <a:p>
            <a:pPr marL="0" lvl="0" indent="0" algn="l" rtl="0">
              <a:spcBef>
                <a:spcPts val="0"/>
              </a:spcBef>
              <a:spcAft>
                <a:spcPts val="0"/>
              </a:spcAft>
              <a:buNone/>
            </a:pPr>
            <a:endParaRPr lang="en" sz="3000" u="sng" dirty="0" smtClean="0">
              <a:solidFill>
                <a:srgbClr val="000000"/>
              </a:solidFill>
              <a:latin typeface="Georgia"/>
              <a:ea typeface="Georgia"/>
              <a:cs typeface="Georgia"/>
              <a:sym typeface="Georgia"/>
            </a:endParaRPr>
          </a:p>
          <a:p>
            <a:pPr marL="0" lvl="0" indent="0" algn="l" rtl="0">
              <a:spcBef>
                <a:spcPts val="0"/>
              </a:spcBef>
              <a:spcAft>
                <a:spcPts val="0"/>
              </a:spcAft>
              <a:buNone/>
            </a:pPr>
            <a:endParaRPr lang="en" sz="3000" u="sng" dirty="0">
              <a:solidFill>
                <a:srgbClr val="000000"/>
              </a:solidFill>
              <a:latin typeface="Georgia"/>
              <a:ea typeface="Georgia"/>
              <a:cs typeface="Georgia"/>
              <a:sym typeface="Georgia"/>
            </a:endParaRPr>
          </a:p>
          <a:p>
            <a:pPr marL="0" lvl="0" indent="0" algn="l" rtl="0">
              <a:spcBef>
                <a:spcPts val="0"/>
              </a:spcBef>
              <a:spcAft>
                <a:spcPts val="0"/>
              </a:spcAft>
              <a:buNone/>
            </a:pPr>
            <a:r>
              <a:rPr lang="en" sz="3000" u="sng" dirty="0" smtClean="0">
                <a:solidFill>
                  <a:srgbClr val="000000"/>
                </a:solidFill>
                <a:latin typeface="Georgia"/>
                <a:ea typeface="Georgia"/>
                <a:cs typeface="Georgia"/>
                <a:sym typeface="Georgia"/>
              </a:rPr>
              <a:t>RottenCarrots.com™</a:t>
            </a:r>
            <a:endParaRPr sz="3000" u="sng" dirty="0">
              <a:solidFill>
                <a:srgbClr val="000000"/>
              </a:solidFill>
              <a:latin typeface="Georgia"/>
              <a:ea typeface="Georgia"/>
              <a:cs typeface="Georgia"/>
              <a:sym typeface="Georgia"/>
            </a:endParaRPr>
          </a:p>
          <a:p>
            <a:pPr marL="0" lvl="0" indent="0" algn="l" rtl="0">
              <a:spcBef>
                <a:spcPts val="1200"/>
              </a:spcBef>
              <a:spcAft>
                <a:spcPts val="1200"/>
              </a:spcAft>
              <a:buNone/>
            </a:pPr>
            <a:r>
              <a:rPr lang="en" sz="2230" dirty="0" smtClean="0">
                <a:solidFill>
                  <a:srgbClr val="000000"/>
                </a:solidFill>
                <a:latin typeface="Georgia"/>
                <a:ea typeface="Georgia"/>
                <a:cs typeface="Georgia"/>
                <a:sym typeface="Georgia"/>
              </a:rPr>
              <a:t>Send </a:t>
            </a:r>
            <a:r>
              <a:rPr lang="en" sz="2230" dirty="0">
                <a:solidFill>
                  <a:srgbClr val="000000"/>
                </a:solidFill>
                <a:latin typeface="Georgia"/>
                <a:ea typeface="Georgia"/>
                <a:cs typeface="Georgia"/>
                <a:sym typeface="Georgia"/>
              </a:rPr>
              <a:t>people to our site for e-learning </a:t>
            </a:r>
            <a:r>
              <a:rPr lang="en" sz="2230" dirty="0" smtClean="0">
                <a:solidFill>
                  <a:srgbClr val="000000"/>
                </a:solidFill>
                <a:latin typeface="Georgia"/>
                <a:ea typeface="Georgia"/>
                <a:cs typeface="Georgia"/>
                <a:sym typeface="Georgia"/>
              </a:rPr>
              <a:t>recommendations</a:t>
            </a:r>
            <a:endParaRPr sz="2230" dirty="0">
              <a:solidFill>
                <a:srgbClr val="000000"/>
              </a:solidFill>
              <a:latin typeface="Georgia"/>
              <a:ea typeface="Georgia"/>
              <a:cs typeface="Georgia"/>
              <a:sym typeface="Georgia"/>
            </a:endParaRPr>
          </a:p>
        </p:txBody>
      </p:sp>
      <p:pic>
        <p:nvPicPr>
          <p:cNvPr id="247" name="Google Shape;247;p37"/>
          <p:cNvPicPr preferRelativeResize="0"/>
          <p:nvPr/>
        </p:nvPicPr>
        <p:blipFill>
          <a:blip r:embed="rId3">
            <a:alphaModFix/>
          </a:blip>
          <a:stretch>
            <a:fillRect/>
          </a:stretch>
        </p:blipFill>
        <p:spPr>
          <a:xfrm>
            <a:off x="571500" y="2741298"/>
            <a:ext cx="3264018" cy="2411804"/>
          </a:xfrm>
          <a:prstGeom prst="rect">
            <a:avLst/>
          </a:prstGeom>
          <a:noFill/>
          <a:ln>
            <a:noFill/>
          </a:ln>
        </p:spPr>
      </p:pic>
      <p:pic>
        <p:nvPicPr>
          <p:cNvPr id="3" name="Picture 2"/>
          <p:cNvPicPr>
            <a:picLocks noChangeAspect="1"/>
          </p:cNvPicPr>
          <p:nvPr/>
        </p:nvPicPr>
        <p:blipFill>
          <a:blip r:embed="rId4"/>
          <a:stretch>
            <a:fillRect/>
          </a:stretch>
        </p:blipFill>
        <p:spPr>
          <a:xfrm>
            <a:off x="433906" y="1448800"/>
            <a:ext cx="3286250" cy="1102998"/>
          </a:xfrm>
          <a:prstGeom prst="rect">
            <a:avLst/>
          </a:prstGeom>
        </p:spPr>
      </p:pic>
    </p:spTree>
    <p:extLst>
      <p:ext uri="{BB962C8B-B14F-4D97-AF65-F5344CB8AC3E}">
        <p14:creationId xmlns:p14="http://schemas.microsoft.com/office/powerpoint/2010/main" val="425054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Migrants and the COVID19 Pandemic </a:t>
            </a:r>
            <a:endParaRPr lang="en-US" dirty="0"/>
          </a:p>
        </p:txBody>
      </p:sp>
      <p:sp>
        <p:nvSpPr>
          <p:cNvPr id="3" name="Text Placeholder 2"/>
          <p:cNvSpPr>
            <a:spLocks noGrp="1"/>
          </p:cNvSpPr>
          <p:nvPr>
            <p:ph type="body" idx="1"/>
          </p:nvPr>
        </p:nvSpPr>
        <p:spPr>
          <a:xfrm>
            <a:off x="311700" y="1505700"/>
            <a:ext cx="5504900" cy="3076200"/>
          </a:xfrm>
        </p:spPr>
        <p:txBody>
          <a:bodyPr/>
          <a:lstStyle/>
          <a:p>
            <a:r>
              <a:rPr lang="en-US" sz="1600" dirty="0" smtClean="0"/>
              <a:t>Resilience amidst epidemics and structural inequities</a:t>
            </a:r>
          </a:p>
          <a:p>
            <a:endParaRPr lang="en-US" sz="1600" dirty="0" smtClean="0"/>
          </a:p>
          <a:p>
            <a:r>
              <a:rPr lang="en-US" sz="1600" dirty="0" smtClean="0"/>
              <a:t>Isolation (language, culture, COVID19 restrictions)- creates beliefs, </a:t>
            </a:r>
            <a:r>
              <a:rPr lang="en-US" sz="1600" dirty="0" err="1" smtClean="0"/>
              <a:t>rumours</a:t>
            </a:r>
            <a:r>
              <a:rPr lang="en-US" sz="1600" dirty="0" smtClean="0"/>
              <a:t>, mistrust</a:t>
            </a:r>
          </a:p>
          <a:p>
            <a:pPr marL="146050" indent="0">
              <a:buNone/>
            </a:pPr>
            <a:r>
              <a:rPr lang="en-US" sz="1600" dirty="0" smtClean="0"/>
              <a:t> </a:t>
            </a:r>
          </a:p>
          <a:p>
            <a:r>
              <a:rPr lang="en-US" sz="1600" dirty="0" smtClean="0"/>
              <a:t>Beliefs are community coping mechanisms in times of uncertainty</a:t>
            </a:r>
          </a:p>
          <a:p>
            <a:endParaRPr lang="en-US" sz="1600" dirty="0" smtClean="0"/>
          </a:p>
          <a:p>
            <a:r>
              <a:rPr lang="en-US" sz="1600" dirty="0" smtClean="0"/>
              <a:t>Stigma creates mistrust and reluctance for </a:t>
            </a:r>
            <a:r>
              <a:rPr lang="en-US" sz="1600" dirty="0"/>
              <a:t>t</a:t>
            </a:r>
            <a:r>
              <a:rPr lang="en-US" sz="1600" dirty="0" smtClean="0"/>
              <a:t>esting, vaccines  (</a:t>
            </a:r>
            <a:r>
              <a:rPr lang="en-US" sz="1600" dirty="0" err="1" smtClean="0"/>
              <a:t>ie</a:t>
            </a:r>
            <a:r>
              <a:rPr lang="en-US" sz="1600" dirty="0" smtClean="0"/>
              <a:t> HIV, Ebola)</a:t>
            </a:r>
            <a:endParaRPr lang="en-US" sz="1600"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5816600" y="1505700"/>
            <a:ext cx="4489599" cy="3076200"/>
          </a:xfrm>
          <a:prstGeom prst="rect">
            <a:avLst/>
          </a:prstGeom>
        </p:spPr>
      </p:pic>
      <p:sp>
        <p:nvSpPr>
          <p:cNvPr id="6" name="TextBox 5"/>
          <p:cNvSpPr txBox="1"/>
          <p:nvPr/>
        </p:nvSpPr>
        <p:spPr>
          <a:xfrm>
            <a:off x="7669186" y="4274123"/>
            <a:ext cx="2326278" cy="307777"/>
          </a:xfrm>
          <a:prstGeom prst="rect">
            <a:avLst/>
          </a:prstGeom>
          <a:noFill/>
        </p:spPr>
        <p:txBody>
          <a:bodyPr wrap="none" rtlCol="0">
            <a:spAutoFit/>
          </a:bodyPr>
          <a:lstStyle/>
          <a:p>
            <a:r>
              <a:rPr lang="en-US" dirty="0" err="1" smtClean="0">
                <a:solidFill>
                  <a:schemeClr val="bg1"/>
                </a:solidFill>
              </a:rPr>
              <a:t>PhotoCredit</a:t>
            </a:r>
            <a:r>
              <a:rPr lang="en-US" dirty="0" smtClean="0">
                <a:solidFill>
                  <a:schemeClr val="bg1"/>
                </a:solidFill>
              </a:rPr>
              <a:t> UNHCR 2015</a:t>
            </a:r>
            <a:endParaRPr lang="en-US" dirty="0">
              <a:solidFill>
                <a:schemeClr val="bg1"/>
              </a:solidFill>
            </a:endParaRPr>
          </a:p>
        </p:txBody>
      </p:sp>
    </p:spTree>
    <p:extLst>
      <p:ext uri="{BB962C8B-B14F-4D97-AF65-F5344CB8AC3E}">
        <p14:creationId xmlns:p14="http://schemas.microsoft.com/office/powerpoint/2010/main" val="2693643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 as a Health Equity Intervention</a:t>
            </a:r>
            <a:endParaRPr lang="en-US" dirty="0"/>
          </a:p>
        </p:txBody>
      </p:sp>
      <p:sp>
        <p:nvSpPr>
          <p:cNvPr id="3" name="Text Placeholder 2"/>
          <p:cNvSpPr>
            <a:spLocks noGrp="1"/>
          </p:cNvSpPr>
          <p:nvPr>
            <p:ph type="body" idx="1"/>
          </p:nvPr>
        </p:nvSpPr>
        <p:spPr>
          <a:xfrm>
            <a:off x="-118607" y="1251700"/>
            <a:ext cx="5352437" cy="3076200"/>
          </a:xfrm>
        </p:spPr>
        <p:txBody>
          <a:bodyPr/>
          <a:lstStyle/>
          <a:p>
            <a:r>
              <a:rPr lang="en-US" sz="2000" dirty="0" smtClean="0"/>
              <a:t>Protecting families, elders</a:t>
            </a:r>
          </a:p>
          <a:p>
            <a:r>
              <a:rPr lang="en-US" sz="2000" dirty="0" smtClean="0"/>
              <a:t>Ensuring fair access to jobs, income, pharmacies and other healthcare </a:t>
            </a:r>
          </a:p>
          <a:p>
            <a:r>
              <a:rPr lang="en-US" sz="2000" dirty="0" smtClean="0"/>
              <a:t>Rights to fight back against COVID19 racism and discrimination </a:t>
            </a:r>
          </a:p>
          <a:p>
            <a:r>
              <a:rPr lang="en-US" sz="2000" dirty="0" smtClean="0"/>
              <a:t>Facilitating travel and access to families abroad</a:t>
            </a:r>
          </a:p>
          <a:p>
            <a:endParaRPr lang="en-US" dirty="0"/>
          </a:p>
        </p:txBody>
      </p:sp>
      <p:pic>
        <p:nvPicPr>
          <p:cNvPr id="5" name="Picture 4"/>
          <p:cNvPicPr>
            <a:picLocks noChangeAspect="1"/>
          </p:cNvPicPr>
          <p:nvPr/>
        </p:nvPicPr>
        <p:blipFill>
          <a:blip r:embed="rId2"/>
          <a:stretch>
            <a:fillRect/>
          </a:stretch>
        </p:blipFill>
        <p:spPr>
          <a:xfrm>
            <a:off x="5233830" y="1456213"/>
            <a:ext cx="3365238" cy="1893507"/>
          </a:xfrm>
          <a:prstGeom prst="rect">
            <a:avLst/>
          </a:prstGeom>
        </p:spPr>
      </p:pic>
    </p:spTree>
    <p:extLst>
      <p:ext uri="{BB962C8B-B14F-4D97-AF65-F5344CB8AC3E}">
        <p14:creationId xmlns:p14="http://schemas.microsoft.com/office/powerpoint/2010/main" val="3833472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62825"/>
            <a:ext cx="8520600" cy="623700"/>
          </a:xfrm>
        </p:spPr>
        <p:txBody>
          <a:bodyPr>
            <a:normAutofit fontScale="90000"/>
          </a:bodyPr>
          <a:lstStyle/>
          <a:p>
            <a:r>
              <a:rPr lang="en-US" sz="2700" b="1" dirty="0" smtClean="0"/>
              <a:t>COVID19 Recs </a:t>
            </a:r>
            <a:r>
              <a:rPr lang="en-US" dirty="0" smtClean="0"/>
              <a:t>Vaccine Plain Language Summary</a:t>
            </a:r>
            <a:endParaRPr lang="en-US" dirty="0"/>
          </a:p>
        </p:txBody>
      </p:sp>
      <p:sp>
        <p:nvSpPr>
          <p:cNvPr id="3" name="Text Placeholder 2"/>
          <p:cNvSpPr>
            <a:spLocks noGrp="1"/>
          </p:cNvSpPr>
          <p:nvPr>
            <p:ph type="body" idx="1"/>
          </p:nvPr>
        </p:nvSpPr>
        <p:spPr>
          <a:xfrm>
            <a:off x="311700" y="1505700"/>
            <a:ext cx="8273500" cy="3076200"/>
          </a:xfrm>
        </p:spPr>
        <p:txBody>
          <a:bodyPr>
            <a:normAutofit fontScale="62500" lnSpcReduction="20000"/>
          </a:bodyPr>
          <a:lstStyle/>
          <a:p>
            <a:pPr marL="146050" indent="0">
              <a:buNone/>
            </a:pPr>
            <a:r>
              <a:rPr lang="en-US" sz="2100" dirty="0" smtClean="0">
                <a:latin typeface="+mj-lt"/>
              </a:rPr>
              <a:t>Should people older than 16 years of age receive the Pfizer-</a:t>
            </a:r>
            <a:r>
              <a:rPr lang="en-US" sz="2100" dirty="0" err="1" smtClean="0">
                <a:latin typeface="+mj-lt"/>
              </a:rPr>
              <a:t>BioNTech</a:t>
            </a:r>
            <a:r>
              <a:rPr lang="en-US" sz="2100" dirty="0" smtClean="0">
                <a:latin typeface="+mj-lt"/>
              </a:rPr>
              <a:t> vaccine to prevent COVID19? </a:t>
            </a:r>
          </a:p>
          <a:p>
            <a:endParaRPr lang="en-US" sz="2100" dirty="0" smtClean="0">
              <a:latin typeface="+mj-lt"/>
            </a:endParaRPr>
          </a:p>
          <a:p>
            <a:pPr marL="146050" indent="0">
              <a:buNone/>
            </a:pPr>
            <a:r>
              <a:rPr lang="en-US" sz="2100" b="1" dirty="0" smtClean="0">
                <a:latin typeface="+mj-lt"/>
              </a:rPr>
              <a:t>Recommendation:  </a:t>
            </a:r>
            <a:r>
              <a:rPr lang="en-US" sz="2600" b="1" dirty="0" smtClean="0">
                <a:latin typeface="+mj-lt"/>
              </a:rPr>
              <a:t>The World Health Organization recommends the </a:t>
            </a:r>
            <a:r>
              <a:rPr lang="en-US" sz="2600" b="1" dirty="0">
                <a:latin typeface="+mj-lt"/>
              </a:rPr>
              <a:t>Pfizer-</a:t>
            </a:r>
            <a:r>
              <a:rPr lang="en-US" sz="2600" b="1" dirty="0" err="1">
                <a:latin typeface="+mj-lt"/>
              </a:rPr>
              <a:t>BioNTech</a:t>
            </a:r>
            <a:r>
              <a:rPr lang="en-US" sz="2600" b="1" dirty="0">
                <a:latin typeface="+mj-lt"/>
              </a:rPr>
              <a:t> </a:t>
            </a:r>
            <a:r>
              <a:rPr lang="en-US" sz="2600" b="1" dirty="0" smtClean="0">
                <a:latin typeface="+mj-lt"/>
              </a:rPr>
              <a:t>vaccine to prevent COVID19 in people over 16</a:t>
            </a:r>
          </a:p>
          <a:p>
            <a:pPr marL="146050" indent="0">
              <a:buNone/>
            </a:pPr>
            <a:endParaRPr lang="en-US" sz="2100" dirty="0">
              <a:latin typeface="+mj-lt"/>
            </a:endParaRPr>
          </a:p>
          <a:p>
            <a:pPr marL="146050" indent="0">
              <a:buNone/>
            </a:pPr>
            <a:r>
              <a:rPr lang="en-US" sz="2100" b="1" dirty="0" smtClean="0">
                <a:latin typeface="+mj-lt"/>
              </a:rPr>
              <a:t>Who is the recommendation for</a:t>
            </a:r>
            <a:r>
              <a:rPr lang="en-US" sz="2100" dirty="0" smtClean="0">
                <a:latin typeface="+mj-lt"/>
              </a:rPr>
              <a:t>? </a:t>
            </a:r>
          </a:p>
          <a:p>
            <a:pPr marL="146050" indent="0">
              <a:buNone/>
            </a:pPr>
            <a:endParaRPr lang="en-US" sz="2100" dirty="0" smtClean="0">
              <a:latin typeface="+mj-lt"/>
            </a:endParaRPr>
          </a:p>
          <a:p>
            <a:r>
              <a:rPr lang="en-US" sz="2100" dirty="0" smtClean="0">
                <a:latin typeface="+mj-lt"/>
              </a:rPr>
              <a:t>You are 16 years of age and older</a:t>
            </a:r>
          </a:p>
          <a:p>
            <a:r>
              <a:rPr lang="en-US" sz="2100" dirty="0" smtClean="0">
                <a:latin typeface="+mj-lt"/>
              </a:rPr>
              <a:t>You are the parent, guardian, or caregiver of a person who is over 16 years of 	age or older </a:t>
            </a:r>
          </a:p>
          <a:p>
            <a:r>
              <a:rPr lang="en-US" sz="2100" dirty="0" smtClean="0">
                <a:latin typeface="+mj-lt"/>
              </a:rPr>
              <a:t>You do not have an active case of COVID19</a:t>
            </a:r>
          </a:p>
          <a:p>
            <a:pPr marL="146050" indent="0">
              <a:buNone/>
            </a:pPr>
            <a:endParaRPr lang="en-US" dirty="0" smtClean="0"/>
          </a:p>
          <a:p>
            <a:pPr marL="146050" indent="0">
              <a:buNone/>
            </a:pPr>
            <a:r>
              <a:rPr lang="en-US" dirty="0" smtClean="0"/>
              <a:t> </a:t>
            </a:r>
          </a:p>
          <a:p>
            <a:pPr marL="146050" indent="0">
              <a:buNone/>
            </a:pPr>
            <a:endParaRPr lang="en-US" dirty="0"/>
          </a:p>
          <a:p>
            <a:pPr marL="146050" indent="0">
              <a:buNone/>
            </a:pPr>
            <a:endParaRPr lang="en-US" dirty="0" smtClean="0"/>
          </a:p>
          <a:p>
            <a:endParaRPr lang="en-US" dirty="0"/>
          </a:p>
        </p:txBody>
      </p:sp>
    </p:spTree>
    <p:extLst>
      <p:ext uri="{BB962C8B-B14F-4D97-AF65-F5344CB8AC3E}">
        <p14:creationId xmlns:p14="http://schemas.microsoft.com/office/powerpoint/2010/main" val="365255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eCOVID19 </a:t>
            </a:r>
            <a:r>
              <a:rPr lang="en-US" dirty="0" smtClean="0"/>
              <a:t>PLS </a:t>
            </a:r>
            <a:r>
              <a:rPr lang="en-US" dirty="0" err="1" smtClean="0"/>
              <a:t>cont</a:t>
            </a:r>
            <a:r>
              <a:rPr lang="en-US" dirty="0" smtClean="0"/>
              <a:t>…</a:t>
            </a:r>
            <a:endParaRPr lang="en-US" dirty="0"/>
          </a:p>
        </p:txBody>
      </p:sp>
      <p:sp>
        <p:nvSpPr>
          <p:cNvPr id="3" name="Text Placeholder 2"/>
          <p:cNvSpPr>
            <a:spLocks noGrp="1"/>
          </p:cNvSpPr>
          <p:nvPr>
            <p:ph type="body" idx="1"/>
          </p:nvPr>
        </p:nvSpPr>
        <p:spPr>
          <a:xfrm>
            <a:off x="311700" y="1505700"/>
            <a:ext cx="8667200" cy="3076200"/>
          </a:xfrm>
        </p:spPr>
        <p:txBody>
          <a:bodyPr>
            <a:normAutofit fontScale="92500" lnSpcReduction="10000"/>
          </a:bodyPr>
          <a:lstStyle/>
          <a:p>
            <a:r>
              <a:rPr lang="en-US" b="1" dirty="0" smtClean="0"/>
              <a:t>Recommendation strength: </a:t>
            </a:r>
            <a:r>
              <a:rPr lang="en-US" dirty="0" smtClean="0"/>
              <a:t>Conditional </a:t>
            </a:r>
          </a:p>
          <a:p>
            <a:pPr marL="146050" indent="0">
              <a:buNone/>
            </a:pPr>
            <a:endParaRPr lang="en-US" dirty="0"/>
          </a:p>
          <a:p>
            <a:pPr marL="146050" indent="0">
              <a:buNone/>
            </a:pPr>
            <a:r>
              <a:rPr lang="en-US" dirty="0" smtClean="0"/>
              <a:t>A recommendation can be strong or conditional </a:t>
            </a:r>
          </a:p>
          <a:p>
            <a:pPr marL="146050" indent="0">
              <a:buNone/>
            </a:pPr>
            <a:r>
              <a:rPr lang="en-US" dirty="0" smtClean="0"/>
              <a:t>When a recommendation is strong, most people will want to follow it</a:t>
            </a:r>
          </a:p>
          <a:p>
            <a:pPr marL="146050" indent="0">
              <a:buNone/>
            </a:pPr>
            <a:r>
              <a:rPr lang="en-US" dirty="0" smtClean="0"/>
              <a:t>When a recommendation is conditional, the majority of people want to follow it but may need more discussion with their healthcare professional  first </a:t>
            </a:r>
          </a:p>
          <a:p>
            <a:pPr marL="146050" indent="0">
              <a:buNone/>
            </a:pPr>
            <a:endParaRPr lang="en-US" dirty="0"/>
          </a:p>
          <a:p>
            <a:pPr marL="146050" indent="0">
              <a:buNone/>
            </a:pPr>
            <a:r>
              <a:rPr lang="en-US" dirty="0" smtClean="0"/>
              <a:t>Why Conditional?</a:t>
            </a:r>
          </a:p>
          <a:p>
            <a:pPr marL="146050" indent="0">
              <a:buNone/>
            </a:pPr>
            <a:r>
              <a:rPr lang="en-US" dirty="0" smtClean="0"/>
              <a:t>This recommendation is conditional because the overall benefits of getting the two doses of the vaccine are probably greater than the not getting vaccinated. </a:t>
            </a:r>
          </a:p>
          <a:p>
            <a:pPr marL="146050" indent="0">
              <a:buNone/>
            </a:pPr>
            <a:endParaRPr lang="en-US" dirty="0"/>
          </a:p>
          <a:p>
            <a:pPr marL="146050" indent="0">
              <a:buNone/>
            </a:pPr>
            <a:r>
              <a:rPr lang="en-US" dirty="0" smtClean="0"/>
              <a:t>Additional Information: </a:t>
            </a:r>
          </a:p>
          <a:p>
            <a:pPr marL="146050" indent="0">
              <a:buNone/>
            </a:pPr>
            <a:r>
              <a:rPr lang="en-US" dirty="0" smtClean="0"/>
              <a:t>The </a:t>
            </a:r>
            <a:r>
              <a:rPr lang="en-US" dirty="0"/>
              <a:t>v</a:t>
            </a:r>
            <a:r>
              <a:rPr lang="en-US" dirty="0" smtClean="0"/>
              <a:t>accine includes two shots in the arm, three weeks apart. However, because vaccine creation and distribution is slow, the second shot could be delayed without impacting the vaccine effect. </a:t>
            </a:r>
          </a:p>
          <a:p>
            <a:pPr marL="146050" indent="0">
              <a:buNone/>
            </a:pPr>
            <a:endParaRPr lang="en-US" dirty="0"/>
          </a:p>
        </p:txBody>
      </p:sp>
    </p:spTree>
    <p:extLst>
      <p:ext uri="{BB962C8B-B14F-4D97-AF65-F5344CB8AC3E}">
        <p14:creationId xmlns:p14="http://schemas.microsoft.com/office/powerpoint/2010/main" val="151806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eCOVID19 PLS </a:t>
            </a:r>
            <a:r>
              <a:rPr lang="en-US" dirty="0" err="1" smtClean="0"/>
              <a:t>cont</a:t>
            </a:r>
            <a:r>
              <a:rPr lang="en-US" dirty="0" smtClean="0"/>
              <a:t>…</a:t>
            </a:r>
            <a:endParaRPr lang="en-US" dirty="0"/>
          </a:p>
        </p:txBody>
      </p:sp>
      <p:sp>
        <p:nvSpPr>
          <p:cNvPr id="3" name="Text Placeholder 2"/>
          <p:cNvSpPr>
            <a:spLocks noGrp="1"/>
          </p:cNvSpPr>
          <p:nvPr>
            <p:ph type="body" idx="1"/>
          </p:nvPr>
        </p:nvSpPr>
        <p:spPr>
          <a:xfrm>
            <a:off x="311700" y="1505700"/>
            <a:ext cx="8273500" cy="3076200"/>
          </a:xfrm>
        </p:spPr>
        <p:txBody>
          <a:bodyPr>
            <a:normAutofit lnSpcReduction="10000"/>
          </a:bodyPr>
          <a:lstStyle/>
          <a:p>
            <a:pPr marL="146050" indent="0">
              <a:buNone/>
            </a:pPr>
            <a:r>
              <a:rPr lang="en-US" dirty="0" smtClean="0"/>
              <a:t>The </a:t>
            </a:r>
            <a:r>
              <a:rPr lang="en-US" b="1" dirty="0" smtClean="0"/>
              <a:t>consequences</a:t>
            </a:r>
            <a:r>
              <a:rPr lang="en-US" dirty="0" smtClean="0"/>
              <a:t> of COVID19 vaccine are greater among: </a:t>
            </a:r>
          </a:p>
          <a:p>
            <a:endParaRPr lang="en-US" dirty="0"/>
          </a:p>
          <a:p>
            <a:r>
              <a:rPr lang="en-US" dirty="0" smtClean="0"/>
              <a:t>The elderly</a:t>
            </a:r>
          </a:p>
          <a:p>
            <a:r>
              <a:rPr lang="en-US" dirty="0" smtClean="0"/>
              <a:t>People with chronic health conditions such as diabetes and hypertension</a:t>
            </a:r>
          </a:p>
          <a:p>
            <a:r>
              <a:rPr lang="en-US" dirty="0" smtClean="0"/>
              <a:t>People living in high density settings, such as refugee camps, detention </a:t>
            </a:r>
            <a:r>
              <a:rPr lang="en-US" dirty="0" err="1" smtClean="0"/>
              <a:t>centres</a:t>
            </a:r>
            <a:endParaRPr lang="en-US" dirty="0" smtClean="0"/>
          </a:p>
          <a:p>
            <a:endParaRPr lang="en-US" dirty="0" smtClean="0"/>
          </a:p>
          <a:p>
            <a:r>
              <a:rPr lang="en-US" dirty="0" smtClean="0"/>
              <a:t>Because of the limited supply of the Pfizer- </a:t>
            </a:r>
            <a:r>
              <a:rPr lang="en-US" dirty="0" err="1" smtClean="0"/>
              <a:t>BioNTech</a:t>
            </a:r>
            <a:r>
              <a:rPr lang="en-US" dirty="0" smtClean="0"/>
              <a:t> vaccine, international travelers should not be prioritized to receive it.   </a:t>
            </a:r>
            <a:endParaRPr lang="en-US" dirty="0"/>
          </a:p>
          <a:p>
            <a:endParaRPr lang="en-US" dirty="0" smtClean="0"/>
          </a:p>
          <a:p>
            <a:pPr marL="146050" indent="0">
              <a:buNone/>
            </a:pPr>
            <a:r>
              <a:rPr lang="en-US" b="1" dirty="0" smtClean="0"/>
              <a:t>Benefits</a:t>
            </a:r>
            <a:r>
              <a:rPr lang="en-US" dirty="0" smtClean="0"/>
              <a:t>:  95% effective at preventing COVID19 disease; reduces COVID19 illness, hospitalizations and death </a:t>
            </a:r>
          </a:p>
          <a:p>
            <a:pPr marL="146050" indent="0">
              <a:buNone/>
            </a:pPr>
            <a:endParaRPr lang="en-US" dirty="0" smtClean="0"/>
          </a:p>
          <a:p>
            <a:pPr marL="146050" indent="0">
              <a:buNone/>
            </a:pPr>
            <a:r>
              <a:rPr lang="en-US" b="1" dirty="0" smtClean="0"/>
              <a:t>Harms</a:t>
            </a:r>
            <a:r>
              <a:rPr lang="en-US" dirty="0" smtClean="0"/>
              <a:t>:  Vaccine cannot cause COVID infection or disease. Common harms are limited to normal immune response side effects including sore arm, mild fever and possible fatigue.  </a:t>
            </a:r>
          </a:p>
        </p:txBody>
      </p:sp>
    </p:spTree>
    <p:extLst>
      <p:ext uri="{BB962C8B-B14F-4D97-AF65-F5344CB8AC3E}">
        <p14:creationId xmlns:p14="http://schemas.microsoft.com/office/powerpoint/2010/main" val="407924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eCOVID19 PLS </a:t>
            </a:r>
            <a:r>
              <a:rPr lang="en-US" dirty="0" err="1" smtClean="0"/>
              <a:t>cont</a:t>
            </a:r>
            <a:r>
              <a:rPr lang="en-US" dirty="0" smtClean="0"/>
              <a:t>…</a:t>
            </a:r>
            <a:endParaRPr lang="en-US" dirty="0"/>
          </a:p>
        </p:txBody>
      </p:sp>
      <p:sp>
        <p:nvSpPr>
          <p:cNvPr id="3" name="Text Placeholder 2"/>
          <p:cNvSpPr>
            <a:spLocks noGrp="1"/>
          </p:cNvSpPr>
          <p:nvPr>
            <p:ph type="body" idx="1"/>
          </p:nvPr>
        </p:nvSpPr>
        <p:spPr>
          <a:xfrm>
            <a:off x="311700" y="1505700"/>
            <a:ext cx="8070300" cy="3076200"/>
          </a:xfrm>
        </p:spPr>
        <p:txBody>
          <a:bodyPr>
            <a:normAutofit lnSpcReduction="10000"/>
          </a:bodyPr>
          <a:lstStyle/>
          <a:p>
            <a:pPr marL="146050" indent="0">
              <a:buNone/>
            </a:pPr>
            <a:r>
              <a:rPr lang="en-US" sz="1400" b="1" dirty="0" smtClean="0"/>
              <a:t>What does this mean for you? </a:t>
            </a:r>
          </a:p>
          <a:p>
            <a:endParaRPr lang="en-US" b="1" dirty="0" smtClean="0"/>
          </a:p>
          <a:p>
            <a:r>
              <a:rPr lang="en-US" b="1" dirty="0" smtClean="0"/>
              <a:t>What you can do:</a:t>
            </a:r>
          </a:p>
          <a:p>
            <a:pPr marL="146050" indent="0">
              <a:buNone/>
            </a:pPr>
            <a:r>
              <a:rPr lang="en-US" b="1" dirty="0" smtClean="0"/>
              <a:t> </a:t>
            </a:r>
          </a:p>
          <a:p>
            <a:pPr marL="146050" indent="0">
              <a:buNone/>
            </a:pPr>
            <a:r>
              <a:rPr lang="en-US" dirty="0" smtClean="0"/>
              <a:t>Talk to your health care professional and discuss whether you can (or someone under your care) should receive the Pfizer- </a:t>
            </a:r>
            <a:r>
              <a:rPr lang="en-US" dirty="0" err="1" smtClean="0"/>
              <a:t>BioNTech</a:t>
            </a:r>
            <a:r>
              <a:rPr lang="en-US" dirty="0" smtClean="0"/>
              <a:t> vaccine</a:t>
            </a:r>
            <a:r>
              <a:rPr lang="en-US" b="1" dirty="0" smtClean="0"/>
              <a:t> </a:t>
            </a:r>
          </a:p>
          <a:p>
            <a:endParaRPr lang="en-US" b="1" dirty="0"/>
          </a:p>
          <a:p>
            <a:r>
              <a:rPr lang="en-US" b="1" dirty="0" smtClean="0"/>
              <a:t>Speak with your healthcare professional to: </a:t>
            </a:r>
          </a:p>
          <a:p>
            <a:pPr marL="146050" indent="0">
              <a:buNone/>
            </a:pPr>
            <a:endParaRPr lang="en-US" b="1" dirty="0"/>
          </a:p>
          <a:p>
            <a:pPr marL="146050" indent="0">
              <a:buNone/>
            </a:pPr>
            <a:r>
              <a:rPr lang="en-US" dirty="0" smtClean="0"/>
              <a:t>Discuss any concerns you or your community may have about receiving the vaccine. And because there are more than one vaccine against COVID19, discuss key differences* </a:t>
            </a:r>
          </a:p>
          <a:p>
            <a:pPr marL="146050" indent="0">
              <a:buNone/>
            </a:pPr>
            <a:endParaRPr lang="en-US" b="1" dirty="0"/>
          </a:p>
          <a:p>
            <a:pPr marL="146050" indent="0">
              <a:buNone/>
            </a:pPr>
            <a:r>
              <a:rPr lang="en-US" b="1" dirty="0" smtClean="0"/>
              <a:t>See *eCOVID19 commentary on vaccines.    </a:t>
            </a:r>
          </a:p>
          <a:p>
            <a:endParaRPr lang="en-US" dirty="0"/>
          </a:p>
        </p:txBody>
      </p:sp>
    </p:spTree>
    <p:extLst>
      <p:ext uri="{BB962C8B-B14F-4D97-AF65-F5344CB8AC3E}">
        <p14:creationId xmlns:p14="http://schemas.microsoft.com/office/powerpoint/2010/main" val="3137333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eCOVID</a:t>
            </a:r>
            <a:r>
              <a:rPr lang="en-US" dirty="0" smtClean="0"/>
              <a:t> Plain Language Vaccine Commentary </a:t>
            </a:r>
            <a:endParaRPr lang="en-US" dirty="0"/>
          </a:p>
        </p:txBody>
      </p:sp>
      <p:sp>
        <p:nvSpPr>
          <p:cNvPr id="3" name="Text Placeholder 2"/>
          <p:cNvSpPr>
            <a:spLocks noGrp="1"/>
          </p:cNvSpPr>
          <p:nvPr>
            <p:ph type="body" idx="1"/>
          </p:nvPr>
        </p:nvSpPr>
        <p:spPr>
          <a:xfrm>
            <a:off x="311700" y="1531100"/>
            <a:ext cx="7956000" cy="3076200"/>
          </a:xfrm>
        </p:spPr>
        <p:txBody>
          <a:bodyPr>
            <a:normAutofit lnSpcReduction="10000"/>
          </a:bodyPr>
          <a:lstStyle/>
          <a:p>
            <a:r>
              <a:rPr lang="en-US" dirty="0" smtClean="0"/>
              <a:t>All of the COVID vaccines:  Pfizer-</a:t>
            </a:r>
            <a:r>
              <a:rPr lang="en-US" dirty="0" err="1" smtClean="0"/>
              <a:t>BioNTech</a:t>
            </a:r>
            <a:r>
              <a:rPr lang="en-US" dirty="0" smtClean="0"/>
              <a:t>, </a:t>
            </a:r>
            <a:r>
              <a:rPr lang="en-US" dirty="0" err="1" smtClean="0"/>
              <a:t>Moderna</a:t>
            </a:r>
            <a:r>
              <a:rPr lang="en-US" dirty="0" smtClean="0"/>
              <a:t>, Johnson &amp; Johnson and AstraZeneca prevent COVID19 infection, hospitalization and death with high level of certainty.   </a:t>
            </a:r>
          </a:p>
          <a:p>
            <a:endParaRPr lang="en-US" dirty="0" smtClean="0"/>
          </a:p>
          <a:p>
            <a:r>
              <a:rPr lang="en-US" dirty="0" smtClean="0"/>
              <a:t>It is difficult to compare the efficacy of the 4 different vaccines because of differences in the original research studies. For example, there are differences in the original characteristics of the test populations, the presence or absence of virus variants during the studies, and a variation in dosing regimens.</a:t>
            </a:r>
          </a:p>
          <a:p>
            <a:pPr marL="146050" indent="0">
              <a:buNone/>
            </a:pPr>
            <a:r>
              <a:rPr lang="en-US" dirty="0" smtClean="0"/>
              <a:t> </a:t>
            </a:r>
          </a:p>
          <a:p>
            <a:r>
              <a:rPr lang="en-US" dirty="0" smtClean="0"/>
              <a:t>Now, after more than 20 millions doses of vaccine have been given, we have real world effectiveness result from several countries including Britain and Israel (Lancet 2021). These ‘big data’ observational results show the vaccines have similar effectiveness after single doses, similar common minor side effects and only rare (less than 10  events per million) risk of serious side effects.  See </a:t>
            </a:r>
            <a:r>
              <a:rPr lang="en-US" dirty="0" err="1" smtClean="0"/>
              <a:t>eCOVID</a:t>
            </a:r>
            <a:r>
              <a:rPr lang="en-US" dirty="0" smtClean="0"/>
              <a:t> rec maps for more details. </a:t>
            </a:r>
          </a:p>
          <a:p>
            <a:endParaRPr lang="en-US" dirty="0"/>
          </a:p>
        </p:txBody>
      </p:sp>
    </p:spTree>
    <p:extLst>
      <p:ext uri="{BB962C8B-B14F-4D97-AF65-F5344CB8AC3E}">
        <p14:creationId xmlns:p14="http://schemas.microsoft.com/office/powerpoint/2010/main" val="3063512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46925"/>
            <a:ext cx="8520600" cy="623700"/>
          </a:xfrm>
        </p:spPr>
        <p:txBody>
          <a:bodyPr>
            <a:noAutofit/>
          </a:bodyPr>
          <a:lstStyle/>
          <a:p>
            <a:r>
              <a:rPr lang="en-US" sz="3600" dirty="0" smtClean="0"/>
              <a:t>COVID-19 Vaccines </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575534858"/>
              </p:ext>
            </p:extLst>
          </p:nvPr>
        </p:nvGraphicFramePr>
        <p:xfrm>
          <a:off x="190500" y="1315125"/>
          <a:ext cx="8509001" cy="3579543"/>
        </p:xfrm>
        <a:graphic>
          <a:graphicData uri="http://schemas.openxmlformats.org/drawingml/2006/table">
            <a:tbl>
              <a:tblPr firstRow="1" bandRow="1">
                <a:tableStyleId>{25D5108F-E352-45A9-AAA4-7C80C522A6A3}</a:tableStyleId>
              </a:tblPr>
              <a:tblGrid>
                <a:gridCol w="1172283"/>
                <a:gridCol w="974132"/>
                <a:gridCol w="2974317"/>
                <a:gridCol w="1088539"/>
                <a:gridCol w="2299730"/>
              </a:tblGrid>
              <a:tr h="673101">
                <a:tc>
                  <a:txBody>
                    <a:bodyPr/>
                    <a:lstStyle/>
                    <a:p>
                      <a:r>
                        <a:rPr lang="en-US" sz="1500" b="1" i="0" dirty="0" smtClean="0"/>
                        <a:t>Vaccine</a:t>
                      </a:r>
                      <a:r>
                        <a:rPr lang="en-US" sz="1500" b="1" i="0" baseline="0" dirty="0" smtClean="0"/>
                        <a:t> </a:t>
                      </a:r>
                      <a:endParaRPr lang="en-US" sz="1500" b="1" i="0" dirty="0"/>
                    </a:p>
                  </a:txBody>
                  <a:tcPr/>
                </a:tc>
                <a:tc>
                  <a:txBody>
                    <a:bodyPr/>
                    <a:lstStyle/>
                    <a:p>
                      <a:r>
                        <a:rPr lang="en-US" sz="1500" b="1" i="0" dirty="0" smtClean="0"/>
                        <a:t>Doses</a:t>
                      </a:r>
                      <a:endParaRPr lang="en-US" sz="1500" b="1" i="0" dirty="0"/>
                    </a:p>
                  </a:txBody>
                  <a:tcPr/>
                </a:tc>
                <a:tc>
                  <a:txBody>
                    <a:bodyPr/>
                    <a:lstStyle/>
                    <a:p>
                      <a:r>
                        <a:rPr lang="en-US" sz="1500" b="1" i="0" dirty="0" smtClean="0"/>
                        <a:t>Measure of Efficacy</a:t>
                      </a:r>
                      <a:endParaRPr lang="en-US" sz="1500" b="1" i="0" dirty="0"/>
                    </a:p>
                  </a:txBody>
                  <a:tcPr/>
                </a:tc>
                <a:tc>
                  <a:txBody>
                    <a:bodyPr/>
                    <a:lstStyle/>
                    <a:p>
                      <a:r>
                        <a:rPr lang="en-US" sz="1500" b="1" i="0" dirty="0" smtClean="0"/>
                        <a:t>Efficacy %</a:t>
                      </a:r>
                      <a:endParaRPr lang="en-US" sz="1500" b="1" i="0" dirty="0"/>
                    </a:p>
                  </a:txBody>
                  <a:tcPr/>
                </a:tc>
                <a:tc>
                  <a:txBody>
                    <a:bodyPr/>
                    <a:lstStyle/>
                    <a:p>
                      <a:r>
                        <a:rPr lang="en-US" sz="1500" b="1" i="0" dirty="0" smtClean="0"/>
                        <a:t>Key Differences</a:t>
                      </a:r>
                      <a:r>
                        <a:rPr lang="en-US" sz="1500" b="1" i="0" baseline="0" dirty="0" smtClean="0"/>
                        <a:t> </a:t>
                      </a:r>
                      <a:endParaRPr lang="en-US" sz="1500" b="1" i="0" dirty="0"/>
                    </a:p>
                  </a:txBody>
                  <a:tcPr/>
                </a:tc>
              </a:tr>
              <a:tr h="688909">
                <a:tc>
                  <a:txBody>
                    <a:bodyPr/>
                    <a:lstStyle/>
                    <a:p>
                      <a:r>
                        <a:rPr lang="en-US" dirty="0" smtClean="0"/>
                        <a:t>Pfizer</a:t>
                      </a:r>
                      <a:r>
                        <a:rPr lang="en-US" baseline="0" dirty="0" smtClean="0"/>
                        <a:t>- </a:t>
                      </a:r>
                      <a:r>
                        <a:rPr lang="en-US" baseline="0" dirty="0" err="1" smtClean="0"/>
                        <a:t>BioNTech</a:t>
                      </a:r>
                      <a:endParaRPr lang="en-US" dirty="0"/>
                    </a:p>
                  </a:txBody>
                  <a:tcPr/>
                </a:tc>
                <a:tc>
                  <a:txBody>
                    <a:bodyPr/>
                    <a:lstStyle/>
                    <a:p>
                      <a:r>
                        <a:rPr lang="en-US" dirty="0" smtClean="0"/>
                        <a:t>2</a:t>
                      </a:r>
                      <a:endParaRPr lang="en-US" dirty="0"/>
                    </a:p>
                  </a:txBody>
                  <a:tcPr/>
                </a:tc>
                <a:tc>
                  <a:txBody>
                    <a:bodyPr/>
                    <a:lstStyle/>
                    <a:p>
                      <a:r>
                        <a:rPr lang="en-US" dirty="0" smtClean="0"/>
                        <a:t>COVID</a:t>
                      </a:r>
                      <a:r>
                        <a:rPr lang="en-US" baseline="0" dirty="0" smtClean="0"/>
                        <a:t> symptoms from 7 days after second dose</a:t>
                      </a:r>
                      <a:endParaRPr lang="en-US" dirty="0"/>
                    </a:p>
                  </a:txBody>
                  <a:tcPr/>
                </a:tc>
                <a:tc>
                  <a:txBody>
                    <a:bodyPr/>
                    <a:lstStyle/>
                    <a:p>
                      <a:r>
                        <a:rPr lang="en-US" dirty="0" smtClean="0"/>
                        <a:t>95</a:t>
                      </a:r>
                      <a:endParaRPr lang="en-US" dirty="0"/>
                    </a:p>
                  </a:txBody>
                  <a:tcPr/>
                </a:tc>
                <a:tc>
                  <a:txBody>
                    <a:bodyPr/>
                    <a:lstStyle/>
                    <a:p>
                      <a:r>
                        <a:rPr lang="en-US" dirty="0" smtClean="0"/>
                        <a:t>Trial mostly</a:t>
                      </a:r>
                      <a:r>
                        <a:rPr lang="en-US" baseline="0" dirty="0" smtClean="0"/>
                        <a:t> in US, before resistant variants</a:t>
                      </a:r>
                      <a:endParaRPr lang="en-US" dirty="0"/>
                    </a:p>
                  </a:txBody>
                  <a:tcPr/>
                </a:tc>
              </a:tr>
              <a:tr h="673101">
                <a:tc>
                  <a:txBody>
                    <a:bodyPr/>
                    <a:lstStyle/>
                    <a:p>
                      <a:r>
                        <a:rPr lang="en-US" dirty="0" err="1" smtClean="0"/>
                        <a:t>Moderna</a:t>
                      </a:r>
                      <a:endParaRPr lang="en-US" dirty="0"/>
                    </a:p>
                  </a:txBody>
                  <a:tcPr/>
                </a:tc>
                <a:tc>
                  <a:txBody>
                    <a:bodyPr/>
                    <a:lstStyle/>
                    <a:p>
                      <a:r>
                        <a:rPr lang="en-US" dirty="0" smtClean="0"/>
                        <a:t>2</a:t>
                      </a:r>
                      <a:endParaRPr lang="en-US" dirty="0"/>
                    </a:p>
                  </a:txBody>
                  <a:tcPr/>
                </a:tc>
                <a:tc>
                  <a:txBody>
                    <a:bodyPr/>
                    <a:lstStyle/>
                    <a:p>
                      <a:r>
                        <a:rPr lang="en-US" dirty="0" smtClean="0"/>
                        <a:t>COVID symptoms</a:t>
                      </a:r>
                      <a:r>
                        <a:rPr lang="en-US" baseline="0" dirty="0" smtClean="0"/>
                        <a:t> 14 days after the second dose </a:t>
                      </a:r>
                      <a:r>
                        <a:rPr lang="en-US" dirty="0" smtClean="0"/>
                        <a:t> </a:t>
                      </a:r>
                      <a:endParaRPr lang="en-US" dirty="0"/>
                    </a:p>
                  </a:txBody>
                  <a:tcPr/>
                </a:tc>
                <a:tc>
                  <a:txBody>
                    <a:bodyPr/>
                    <a:lstStyle/>
                    <a:p>
                      <a:r>
                        <a:rPr lang="en-US" dirty="0" smtClean="0"/>
                        <a:t>94</a:t>
                      </a:r>
                      <a:endParaRPr lang="en-US" dirty="0"/>
                    </a:p>
                  </a:txBody>
                  <a:tcPr/>
                </a:tc>
                <a:tc>
                  <a:txBody>
                    <a:bodyPr/>
                    <a:lstStyle/>
                    <a:p>
                      <a:r>
                        <a:rPr lang="en-US" dirty="0" smtClean="0"/>
                        <a:t>Trial</a:t>
                      </a:r>
                      <a:r>
                        <a:rPr lang="en-US" baseline="0" dirty="0" smtClean="0"/>
                        <a:t> in US before resistant variants</a:t>
                      </a:r>
                      <a:endParaRPr lang="en-US" dirty="0"/>
                    </a:p>
                  </a:txBody>
                  <a:tcPr/>
                </a:tc>
              </a:tr>
              <a:tr h="772216">
                <a:tc>
                  <a:txBody>
                    <a:bodyPr/>
                    <a:lstStyle/>
                    <a:p>
                      <a:r>
                        <a:rPr lang="en-US" dirty="0" smtClean="0"/>
                        <a:t>Johnson and Johnson </a:t>
                      </a:r>
                      <a:endParaRPr lang="en-US" dirty="0"/>
                    </a:p>
                  </a:txBody>
                  <a:tcPr/>
                </a:tc>
                <a:tc>
                  <a:txBody>
                    <a:bodyPr/>
                    <a:lstStyle/>
                    <a:p>
                      <a:r>
                        <a:rPr lang="en-US" dirty="0" smtClean="0"/>
                        <a:t>1</a:t>
                      </a:r>
                      <a:endParaRPr lang="en-US" dirty="0"/>
                    </a:p>
                  </a:txBody>
                  <a:tcPr/>
                </a:tc>
                <a:tc>
                  <a:txBody>
                    <a:bodyPr/>
                    <a:lstStyle/>
                    <a:p>
                      <a:r>
                        <a:rPr lang="en-US" dirty="0" smtClean="0"/>
                        <a:t>Severe COVID symptoms</a:t>
                      </a:r>
                      <a:r>
                        <a:rPr lang="en-US" baseline="0" dirty="0" smtClean="0"/>
                        <a:t> from 28 days after send dose </a:t>
                      </a:r>
                      <a:endParaRPr lang="en-US" dirty="0"/>
                    </a:p>
                  </a:txBody>
                  <a:tcPr/>
                </a:tc>
                <a:tc>
                  <a:txBody>
                    <a:bodyPr/>
                    <a:lstStyle/>
                    <a:p>
                      <a:r>
                        <a:rPr lang="en-US" dirty="0" smtClean="0"/>
                        <a:t>85</a:t>
                      </a:r>
                      <a:endParaRPr lang="en-US" dirty="0"/>
                    </a:p>
                  </a:txBody>
                  <a:tcPr/>
                </a:tc>
                <a:tc>
                  <a:txBody>
                    <a:bodyPr/>
                    <a:lstStyle/>
                    <a:p>
                      <a:r>
                        <a:rPr lang="en-US" dirty="0" smtClean="0"/>
                        <a:t>One dose, trial included Brazil</a:t>
                      </a:r>
                      <a:r>
                        <a:rPr lang="en-US" baseline="0" dirty="0" smtClean="0"/>
                        <a:t> and South Africa resistant variants</a:t>
                      </a:r>
                      <a:endParaRPr lang="en-US" dirty="0"/>
                    </a:p>
                  </a:txBody>
                  <a:tcPr/>
                </a:tc>
              </a:tr>
              <a:tr h="772216">
                <a:tc>
                  <a:txBody>
                    <a:bodyPr/>
                    <a:lstStyle/>
                    <a:p>
                      <a:r>
                        <a:rPr lang="en-US" dirty="0" smtClean="0"/>
                        <a:t>AstraZeneca-</a:t>
                      </a:r>
                      <a:r>
                        <a:rPr lang="en-US" baseline="0" dirty="0" smtClean="0"/>
                        <a:t> Oxford</a:t>
                      </a:r>
                      <a:endParaRPr lang="en-US" dirty="0"/>
                    </a:p>
                  </a:txBody>
                  <a:tcPr/>
                </a:tc>
                <a:tc>
                  <a:txBody>
                    <a:bodyPr/>
                    <a:lstStyle/>
                    <a:p>
                      <a:r>
                        <a:rPr lang="en-US" baseline="0" dirty="0" smtClean="0"/>
                        <a:t>2 </a:t>
                      </a:r>
                      <a:endParaRPr lang="en-US" dirty="0"/>
                    </a:p>
                  </a:txBody>
                  <a:tcPr/>
                </a:tc>
                <a:tc>
                  <a:txBody>
                    <a:bodyPr/>
                    <a:lstStyle/>
                    <a:p>
                      <a:r>
                        <a:rPr lang="en-US" dirty="0" smtClean="0"/>
                        <a:t>COVID symptoms</a:t>
                      </a:r>
                      <a:r>
                        <a:rPr lang="en-US" baseline="0" dirty="0" smtClean="0"/>
                        <a:t> from 14 days after the second dose </a:t>
                      </a:r>
                      <a:endParaRPr lang="en-US" dirty="0"/>
                    </a:p>
                  </a:txBody>
                  <a:tcPr/>
                </a:tc>
                <a:tc>
                  <a:txBody>
                    <a:bodyPr/>
                    <a:lstStyle/>
                    <a:p>
                      <a:r>
                        <a:rPr lang="en-US" dirty="0" smtClean="0"/>
                        <a:t>82</a:t>
                      </a:r>
                      <a:endParaRPr lang="en-US" dirty="0"/>
                    </a:p>
                  </a:txBody>
                  <a:tcPr/>
                </a:tc>
                <a:tc>
                  <a:txBody>
                    <a:bodyPr/>
                    <a:lstStyle/>
                    <a:p>
                      <a:r>
                        <a:rPr lang="en-US" dirty="0" smtClean="0"/>
                        <a:t>Trial included Brazil and South Africa resistant variants</a:t>
                      </a:r>
                      <a:endParaRPr lang="en-US" dirty="0"/>
                    </a:p>
                  </a:txBody>
                  <a:tcPr/>
                </a:tc>
              </a:tr>
            </a:tbl>
          </a:graphicData>
        </a:graphic>
      </p:graphicFrame>
      <p:sp>
        <p:nvSpPr>
          <p:cNvPr id="6" name="TextBox 5"/>
          <p:cNvSpPr txBox="1"/>
          <p:nvPr/>
        </p:nvSpPr>
        <p:spPr>
          <a:xfrm>
            <a:off x="6388100" y="4835723"/>
            <a:ext cx="2432076" cy="307777"/>
          </a:xfrm>
          <a:prstGeom prst="rect">
            <a:avLst/>
          </a:prstGeom>
          <a:noFill/>
        </p:spPr>
        <p:txBody>
          <a:bodyPr wrap="none" rtlCol="0">
            <a:spAutoFit/>
          </a:bodyPr>
          <a:lstStyle/>
          <a:p>
            <a:r>
              <a:rPr lang="en-US" dirty="0" smtClean="0"/>
              <a:t>The Economist Mar 6, 2021 </a:t>
            </a:r>
            <a:endParaRPr lang="en-US" dirty="0"/>
          </a:p>
        </p:txBody>
      </p:sp>
    </p:spTree>
    <p:extLst>
      <p:ext uri="{BB962C8B-B14F-4D97-AF65-F5344CB8AC3E}">
        <p14:creationId xmlns:p14="http://schemas.microsoft.com/office/powerpoint/2010/main" val="2104927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975</Words>
  <Application>Microsoft Office PowerPoint</Application>
  <PresentationFormat>On-screen Show (16:9)</PresentationFormat>
  <Paragraphs>145</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Roboto</vt:lpstr>
      <vt:lpstr>Merriweather</vt:lpstr>
      <vt:lpstr>Arial</vt:lpstr>
      <vt:lpstr>Georgia</vt:lpstr>
      <vt:lpstr>Paradigm</vt:lpstr>
      <vt:lpstr> COVID19 Vaccine Recs and Migrant Relevance  </vt:lpstr>
      <vt:lpstr>Migrants and the COVID19 Pandemic </vt:lpstr>
      <vt:lpstr>Vaccines as a Health Equity Intervention</vt:lpstr>
      <vt:lpstr>COVID19 Recs Vaccine Plain Language Summary</vt:lpstr>
      <vt:lpstr>eCOVID19 PLS cont…</vt:lpstr>
      <vt:lpstr>eCOVID19 PLS cont…</vt:lpstr>
      <vt:lpstr>eCOVID19 PLS cont…</vt:lpstr>
      <vt:lpstr>eCOVID Plain Language Vaccine Commentary </vt:lpstr>
      <vt:lpstr>COVID-19 Vaccines </vt:lpstr>
      <vt:lpstr>Vaccines Reduce infections, hospitalizations and death (Estimates after 20 million doses given in Britain and Israel) </vt:lpstr>
      <vt:lpstr>Mass-Vaccination Data  (England, over 70yrs )  </vt:lpstr>
      <vt:lpstr>Key Messages</vt:lpstr>
      <vt:lpstr>FACE Instrument for Local Relevance</vt:lpstr>
      <vt:lpstr>Thank you!  Merci! Gracias!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F.A.C.E 2.0: Accessible Recommendations for All</dc:title>
  <dc:creator>Kevin Pottie</dc:creator>
  <cp:lastModifiedBy>Kevin Pottie</cp:lastModifiedBy>
  <cp:revision>32</cp:revision>
  <dcterms:modified xsi:type="dcterms:W3CDTF">2021-03-24T18:20:34Z</dcterms:modified>
</cp:coreProperties>
</file>