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6" r:id="rId4"/>
  </p:sldMasterIdLst>
  <p:notesMasterIdLst>
    <p:notesMasterId r:id="rId14"/>
  </p:notesMasterIdLst>
  <p:handoutMasterIdLst>
    <p:handoutMasterId r:id="rId15"/>
  </p:handoutMasterIdLst>
  <p:sldIdLst>
    <p:sldId id="392" r:id="rId5"/>
    <p:sldId id="393" r:id="rId6"/>
    <p:sldId id="380" r:id="rId7"/>
    <p:sldId id="394" r:id="rId8"/>
    <p:sldId id="398" r:id="rId9"/>
    <p:sldId id="395" r:id="rId10"/>
    <p:sldId id="396" r:id="rId11"/>
    <p:sldId id="397" r:id="rId12"/>
    <p:sldId id="376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brima" panose="02000000000000000000" pitchFamily="2" charset="0"/>
      <p:regular r:id="rId20"/>
      <p:bold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C"/>
    <a:srgbClr val="A4CB7D"/>
    <a:srgbClr val="ACCBB9"/>
    <a:srgbClr val="F4EBE6"/>
    <a:srgbClr val="D2AF9C"/>
    <a:srgbClr val="BC886A"/>
    <a:srgbClr val="A56039"/>
    <a:srgbClr val="8F3807"/>
    <a:srgbClr val="761302"/>
    <a:srgbClr val="EAF2E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D658B-36F6-484D-B32E-043D64C686C3}" v="67" dt="2021-03-24T16:37:03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6" autoAdjust="0"/>
    <p:restoredTop sz="73371" autoAdjust="0"/>
  </p:normalViewPr>
  <p:slideViewPr>
    <p:cSldViewPr snapToGrid="0">
      <p:cViewPr varScale="1">
        <p:scale>
          <a:sx n="75" d="100"/>
          <a:sy n="75" d="100"/>
        </p:scale>
        <p:origin x="342" y="6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29241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80" d="100"/>
        <a:sy n="80" d="100"/>
      </p:scale>
      <p:origin x="0" y="1088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are supplied and they may be both needed and supplied but not demanded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can be needed. But neither demanded nor supplied;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are supplied and they may be both needed and supplied but not demanded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can be needed. But neither demanded nor supplied;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Stage 2 – 11 – 20 %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Sociodemographic groups at significantly higher risk of severe disease or death (depending on country context, examples may include: disadvantaged or persecuted ethnic, racial, gender, and religious groups and sexual minorities; people living with disabilities; people living in extreme poverty, homeless and those living in informal settlements or urban slums; low-income migrant workers; refugees, internally displaced persons, asylum seekers, populations in conflict settings or those affected by humanitarian </a:t>
            </a:r>
            <a:r>
              <a:rPr lang="en-US" dirty="0" err="1"/>
              <a:t>emergen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Vaciination</a:t>
            </a:r>
            <a:r>
              <a:rPr lang="en-US" dirty="0"/>
              <a:t> passports/ records  - good idea but should not be used to restrict liberties/ freed of movement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Legal, data, ethical issues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IHR annex  6 and 7 states what should be included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Only vaccine is yellow fever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9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5831937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19EE-E5DE-4728-BDA0-C560E0EA4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555B8F-61D1-4F56-9940-B2CD66E4F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32" y="384048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0227-0270-4EF1-920A-0484DB619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507006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24/03/2021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24/03/2021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E8F4CD-E184-4787-843D-77B4E71627D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47" y="379491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6" pos="3761" userDrawn="1">
          <p15:clr>
            <a:srgbClr val="F26B43"/>
          </p15:clr>
        </p15:guide>
        <p15:guide id="7" pos="39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27096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326924/9789289054270-eng.pdf?sequence=1&amp;isAllowed=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335940" TargetMode="External"/><Relationship Id="rId7" Type="http://schemas.openxmlformats.org/officeDocument/2006/relationships/hyperlink" Target="https://www.who.int/publications/i/item/97892415804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who.int/bulletin/volumes/99/2/20-280701.pdf" TargetMode="External"/><Relationship Id="rId5" Type="http://schemas.openxmlformats.org/officeDocument/2006/relationships/hyperlink" Target="https://www.who.int/news-room/articles-detail/interim-position-paper-considerations-regarding-proof-of-covid-19-vaccination-for-international-travellers" TargetMode="External"/><Relationship Id="rId4" Type="http://schemas.openxmlformats.org/officeDocument/2006/relationships/hyperlink" Target="https://cdn.who.int/media/docs/default-source/immunization/sage/covid/sage-prioritization-roadmap-covid19-vaccines_31a59ccd-1fbf-4a36-a12f-73344134e49d.pdf?sfvrsn=bf227443_36&amp;download=tru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3FBB14-4207-D644-AC63-AABBE6792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923547"/>
            <a:ext cx="12191999" cy="1449270"/>
          </a:xfrm>
        </p:spPr>
        <p:txBody>
          <a:bodyPr/>
          <a:lstStyle/>
          <a:p>
            <a:endParaRPr lang="en-GB" dirty="0">
              <a:highlight>
                <a:srgbClr val="0092CC"/>
              </a:highlight>
            </a:endParaRPr>
          </a:p>
          <a:p>
            <a:endParaRPr lang="en-GB" dirty="0">
              <a:highlight>
                <a:srgbClr val="0092CC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ED2864-D832-CA47-AB57-B7DB02363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22" y="485183"/>
            <a:ext cx="8560340" cy="1890813"/>
          </a:xfrm>
          <a:solidFill>
            <a:schemeClr val="tx2"/>
          </a:solidFill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COVID-19 Vaccination of Refugees and Migrants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BD168D-2206-CF4A-85CC-D20D76AD7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68AB46-286A-304F-A04E-57EBFDA81E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00" y="5126007"/>
            <a:ext cx="11727526" cy="4770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Jozef </a:t>
            </a:r>
            <a:r>
              <a:rPr lang="en-US" b="1" dirty="0" err="1"/>
              <a:t>Bartovic,</a:t>
            </a:r>
            <a:r>
              <a:rPr lang="en-US" b="1" dirty="0"/>
              <a:t> WHO Regional Office for Europe	</a:t>
            </a:r>
          </a:p>
        </p:txBody>
      </p:sp>
    </p:spTree>
    <p:extLst>
      <p:ext uri="{BB962C8B-B14F-4D97-AF65-F5344CB8AC3E}">
        <p14:creationId xmlns:p14="http://schemas.microsoft.com/office/powerpoint/2010/main" val="8908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6D2C0-65E4-4909-BAC3-DD2005E5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1E1-7FC2-4DBD-9F66-3D1575A3F79C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1BC6D-9A71-4623-8951-E6CF4A75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7D4E4-AC73-4925-B242-8B946DA8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8EF03-24C5-4AF3-8E9A-F10419692A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342B9A-EBA4-4903-BCA5-8DFE23EC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pandemic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5EEB7292-51DA-47AF-B73E-468146C53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91" y="1294736"/>
            <a:ext cx="7981059" cy="671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25E9C4-59CA-4DB6-A6FA-CBFFBE086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227" y="1606865"/>
            <a:ext cx="7381875" cy="4791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953ACD-42EB-4DC1-9872-F7D9B9D5B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696" y="2835077"/>
            <a:ext cx="5480304" cy="40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7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CFC63-DF22-874D-87D2-0A325DF0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843E8D-7CCE-C646-911D-F244B14F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9" y="88308"/>
            <a:ext cx="8160000" cy="720000"/>
          </a:xfrm>
        </p:spPr>
        <p:txBody>
          <a:bodyPr/>
          <a:lstStyle/>
          <a:p>
            <a:r>
              <a:rPr lang="en-GB" dirty="0"/>
              <a:t>   Technical Guidance Series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4D55EC-C603-3740-8BEC-005DB994B6DF}"/>
              </a:ext>
            </a:extLst>
          </p:cNvPr>
          <p:cNvSpPr txBox="1"/>
          <p:nvPr/>
        </p:nvSpPr>
        <p:spPr>
          <a:xfrm>
            <a:off x="6103024" y="1215455"/>
            <a:ext cx="5211103" cy="52014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ea typeface="Ebrima" panose="02000000000000000000" pitchFamily="2" charset="0"/>
                <a:cs typeface="Ebrima" panose="02000000000000000000" pitchFamily="2" charset="0"/>
              </a:rPr>
              <a:t>Aim: </a:t>
            </a:r>
            <a:r>
              <a:rPr lang="en-US" sz="2000" dirty="0">
                <a:ea typeface="Ebrima" panose="02000000000000000000" pitchFamily="2" charset="0"/>
                <a:cs typeface="Ebrima" panose="02000000000000000000" pitchFamily="2" charset="0"/>
              </a:rPr>
              <a:t>To inform and provide technical guidance or advice to policymakers and decision-makers</a:t>
            </a:r>
          </a:p>
          <a:p>
            <a:endParaRPr 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/>
              <a:t>This technical guidance outlines three critical elements for ensuring high levels of vaccination coverage among refugees and migrants: </a:t>
            </a:r>
          </a:p>
          <a:p>
            <a:endParaRPr lang="en-US" dirty="0"/>
          </a:p>
          <a:p>
            <a:r>
              <a:rPr lang="en-US" dirty="0"/>
              <a:t>    provision of appropriate vaccination services to newly arrived refugees and migrants;</a:t>
            </a:r>
          </a:p>
          <a:p>
            <a:endParaRPr lang="en-US" dirty="0"/>
          </a:p>
          <a:p>
            <a:r>
              <a:rPr lang="en-US" dirty="0"/>
              <a:t>    delivery of immunization services for refugees and migrants as part of mainstream health services; and</a:t>
            </a:r>
          </a:p>
          <a:p>
            <a:endParaRPr lang="en-US" dirty="0"/>
          </a:p>
          <a:p>
            <a:r>
              <a:rPr lang="en-US" dirty="0"/>
              <a:t>    provision of targeted and culturally appropriate immunization services to reach refugees and migrants.</a:t>
            </a:r>
            <a:endParaRPr lang="en-GB" dirty="0"/>
          </a:p>
        </p:txBody>
      </p:sp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FD29E9F0-905B-4D64-8134-4F0F419EA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59" y="1051746"/>
            <a:ext cx="3905621" cy="55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9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61169-BE49-4E52-BA51-458AE699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1E1-7FC2-4DBD-9F66-3D1575A3F79C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D5A00-8CCE-4548-AC40-3E6F7EAE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36FAB-9EA3-4B34-A639-42F1CB9C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61C8A-10B2-4010-A057-763B5118FA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0D9BFE-A3CF-4869-9A30-A3F875FF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8" y="359999"/>
            <a:ext cx="8552035" cy="720000"/>
          </a:xfrm>
        </p:spPr>
        <p:txBody>
          <a:bodyPr/>
          <a:lstStyle/>
          <a:p>
            <a:r>
              <a:rPr lang="en-US" dirty="0"/>
              <a:t>TG: Delivery of immunization services for refugees and migrants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722980-1C71-451B-A24F-9CEEA5BEFF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892B5-D675-495C-B9D4-5DF1A96A3F0B}"/>
              </a:ext>
            </a:extLst>
          </p:cNvPr>
          <p:cNvSpPr/>
          <p:nvPr/>
        </p:nvSpPr>
        <p:spPr>
          <a:xfrm>
            <a:off x="709127" y="1866122"/>
            <a:ext cx="107073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Member States are encouraged to consider the following key policy options with a view to ensuring the equitable provision of immunization services to refugees and migrants including addressing barriers to vaccination service delivery and utilization: </a:t>
            </a:r>
          </a:p>
          <a:p>
            <a:endParaRPr lang="en-US" dirty="0"/>
          </a:p>
          <a:p>
            <a:r>
              <a:rPr lang="en-US" dirty="0"/>
              <a:t>   ensure national immunization </a:t>
            </a:r>
            <a:r>
              <a:rPr lang="en-US" dirty="0" err="1"/>
              <a:t>programmes</a:t>
            </a:r>
            <a:r>
              <a:rPr lang="en-US" dirty="0"/>
              <a:t> (NIPs) take into consideration humanitarian events or crises and health system capacity is adequate;</a:t>
            </a:r>
          </a:p>
          <a:p>
            <a:endParaRPr lang="en-US" dirty="0"/>
          </a:p>
          <a:p>
            <a:r>
              <a:rPr lang="en-US" dirty="0"/>
              <a:t>    consider occupational risk factors and ensure vaccination where needed, particularly for those working in migration </a:t>
            </a:r>
            <a:r>
              <a:rPr lang="en-US" dirty="0" err="1"/>
              <a:t>centres</a:t>
            </a:r>
            <a:r>
              <a:rPr lang="en-US" dirty="0"/>
              <a:t> or crisis situations;</a:t>
            </a:r>
          </a:p>
          <a:p>
            <a:endParaRPr lang="en-US" dirty="0"/>
          </a:p>
          <a:p>
            <a:r>
              <a:rPr lang="en-US" dirty="0"/>
              <a:t>     strengthen the capacity of primary care providers to identify opportunities for vaccination among refugees and migrants; </a:t>
            </a:r>
          </a:p>
          <a:p>
            <a:endParaRPr lang="en-US" dirty="0"/>
          </a:p>
          <a:p>
            <a:r>
              <a:rPr lang="en-US" dirty="0"/>
              <a:t>    expand vaccination to wider age groups to increase opportunities to ensure vaccination coverage of refugees and migrants; </a:t>
            </a:r>
          </a:p>
        </p:txBody>
      </p:sp>
    </p:spTree>
    <p:extLst>
      <p:ext uri="{BB962C8B-B14F-4D97-AF65-F5344CB8AC3E}">
        <p14:creationId xmlns:p14="http://schemas.microsoft.com/office/powerpoint/2010/main" val="285177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61169-BE49-4E52-BA51-458AE699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1E1-7FC2-4DBD-9F66-3D1575A3F79C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D5A00-8CCE-4548-AC40-3E6F7EAE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36FAB-9EA3-4B34-A639-42F1CB9C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61C8A-10B2-4010-A057-763B5118FA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0D9BFE-A3CF-4869-9A30-A3F875FF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8" y="359999"/>
            <a:ext cx="8552035" cy="720000"/>
          </a:xfrm>
        </p:spPr>
        <p:txBody>
          <a:bodyPr/>
          <a:lstStyle/>
          <a:p>
            <a:r>
              <a:rPr lang="en-US" dirty="0"/>
              <a:t>TG: Delivery of immunization services for refugees and migrants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722980-1C71-451B-A24F-9CEEA5BEFF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892B5-D675-495C-B9D4-5DF1A96A3F0B}"/>
              </a:ext>
            </a:extLst>
          </p:cNvPr>
          <p:cNvSpPr/>
          <p:nvPr/>
        </p:nvSpPr>
        <p:spPr>
          <a:xfrm>
            <a:off x="709127" y="1866122"/>
            <a:ext cx="107073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Member States are encouraged to consider the following key policy options with a view to ensuring the equitable provision of immunization services to refugees and migrants including addressing barriers to vaccination service delivery and utilization: </a:t>
            </a:r>
          </a:p>
          <a:p>
            <a:endParaRPr lang="en-US" dirty="0"/>
          </a:p>
          <a:p>
            <a:r>
              <a:rPr lang="en-US" dirty="0"/>
              <a:t>    establish or upgrade immunization information systems (IIS) to capture vaccination coverage data for refugees and migrants;</a:t>
            </a:r>
          </a:p>
          <a:p>
            <a:endParaRPr lang="en-US" dirty="0"/>
          </a:p>
          <a:p>
            <a:r>
              <a:rPr lang="en-US" dirty="0"/>
              <a:t>    consider using intensified targeted initiatives to augment vaccination coverage among underserved refugees and migrants; </a:t>
            </a:r>
          </a:p>
          <a:p>
            <a:endParaRPr lang="en-US" dirty="0"/>
          </a:p>
          <a:p>
            <a:r>
              <a:rPr lang="en-US" dirty="0"/>
              <a:t>    identify barriers, enablers and </a:t>
            </a:r>
            <a:r>
              <a:rPr lang="en-US" dirty="0" err="1"/>
              <a:t>behavioural</a:t>
            </a:r>
            <a:r>
              <a:rPr lang="en-US" dirty="0"/>
              <a:t> factors determining vaccination uptake among refugees and migrants, and develop tailored approaches, including communication and advocacy strategies; and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     improve training and awareness of health-care practitioners on the needs and cultural and social perspectives of refugees and migrants.</a:t>
            </a:r>
          </a:p>
        </p:txBody>
      </p:sp>
    </p:spTree>
    <p:extLst>
      <p:ext uri="{BB962C8B-B14F-4D97-AF65-F5344CB8AC3E}">
        <p14:creationId xmlns:p14="http://schemas.microsoft.com/office/powerpoint/2010/main" val="244898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142CB-4545-442A-9221-955FC6FA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1E1-7FC2-4DBD-9F66-3D1575A3F79C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44812-722C-4A2B-92FD-48CFD128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B29D6-1C43-42DE-9DC5-EDBAFD1C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6ABC5-747B-4F3F-BE53-F0E3521888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D54D45-D7D0-4DDC-84FD-8A409EC8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WHO guidance and key resources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AF6057-151D-41E6-9FB9-5915B84CF4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5C3777-C11D-40F9-BC1A-2AB7E320D5A8}"/>
              </a:ext>
            </a:extLst>
          </p:cNvPr>
          <p:cNvSpPr/>
          <p:nvPr/>
        </p:nvSpPr>
        <p:spPr>
          <a:xfrm>
            <a:off x="634482" y="1884784"/>
            <a:ext cx="7874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dirty="0">
                <a:hlinkClick r:id="rId3"/>
              </a:rPr>
              <a:t>Strategic considerations in preparing for deployment of COVID-19 vaccine and vaccination in the WHO European Region, 9 October 2020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SAGE advisory prioritization road map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Interim position paper: considerations regarding proof of COVID-19 vaccination for international travelers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Ethical consideration for immunity certificates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IHR Annex 6 and 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70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AA444-59A6-41C4-9058-F920FB67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1E1-7FC2-4DBD-9F66-3D1575A3F79C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43474-84DA-4EF4-81CE-48F0B366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51376-2D26-4DF2-9BE5-3AD39184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917F0-3DD7-41B3-81EC-213CAB54A9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4EA72E-E5E1-406E-B948-107A82FD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EURO Region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26825-4A27-44F8-B472-DE7595739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FAD71-6BF0-4CD2-90B1-D747F0E15EC4}"/>
              </a:ext>
            </a:extLst>
          </p:cNvPr>
          <p:cNvSpPr/>
          <p:nvPr/>
        </p:nvSpPr>
        <p:spPr>
          <a:xfrm>
            <a:off x="877078" y="1873625"/>
            <a:ext cx="992193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Raising awareness – SAGE advisory, guidance,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Better understanding of what is happening on the ground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EURO region examples from NVDPs: Uzbekistan, Tajikistan – incl refugees; Tajikistan - IDPs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Not just about equitable access, making the right conditions for vaccine uptake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Humanitarian buffer - </a:t>
            </a:r>
            <a:r>
              <a:rPr lang="en-GB" dirty="0"/>
              <a:t>populations in humanitarian settings that are not covered in national vaccine deployment plans</a:t>
            </a:r>
            <a:endParaRPr lang="en-US" sz="20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Monitoring of situation &amp; support countries to include </a:t>
            </a:r>
            <a:r>
              <a:rPr lang="en-US" sz="2000" b="1" dirty="0" err="1">
                <a:solidFill>
                  <a:srgbClr val="333333"/>
                </a:solidFill>
                <a:latin typeface="Helvetica" panose="020B0604020202020204" pitchFamily="34" charset="0"/>
              </a:rPr>
              <a:t>r&amp;ms</a:t>
            </a: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, guidance &amp; COs </a:t>
            </a:r>
          </a:p>
          <a:p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C39D83-3D79-4F6C-92F3-4E21A9F0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1E1-7FC2-4DBD-9F66-3D1575A3F79C}" type="datetime1">
              <a:rPr lang="en-GB" smtClean="0"/>
              <a:pPr/>
              <a:t>24/03/2021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CFDE1-D454-46F7-A72F-A37CECD6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614E5-CC4B-4D13-8806-B2B3EC9A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39E1C-BAE0-4F6D-A766-A95A9105F6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58C869-0320-4CB6-9090-4819C38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examples: Serbia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6AA658-7FE8-43C1-B785-2EBEAFC46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564E30-5182-47F1-A3B6-006918CB2C81}"/>
              </a:ext>
            </a:extLst>
          </p:cNvPr>
          <p:cNvSpPr/>
          <p:nvPr/>
        </p:nvSpPr>
        <p:spPr>
          <a:xfrm>
            <a:off x="802702" y="1847461"/>
            <a:ext cx="112263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Serbia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National Institute of Public Health starting campaign of immunization in camps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Vaccinate all refugees staying in camps – no time limit </a:t>
            </a: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 on stay so incl. transiting refugees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Proof of vaccination will be issued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Materials to share info on vaccination, comms training foe health professionals </a:t>
            </a:r>
            <a:endParaRPr lang="en-US" sz="20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Task force – UN agencies, ministries &amp; other stakeholders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r>
              <a:rPr lang="en-GB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Greece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Task force &amp; national collaboration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Mapping for underlying condition – on par with local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Provision to meet the needs – transport to vaccination </a:t>
            </a:r>
            <a:r>
              <a:rPr lang="en-GB" sz="2000" b="1" dirty="0" err="1">
                <a:solidFill>
                  <a:srgbClr val="333333"/>
                </a:solidFill>
                <a:latin typeface="Helvetica" panose="020B0604020202020204" pitchFamily="34" charset="0"/>
              </a:rPr>
              <a:t>centers</a:t>
            </a:r>
            <a:r>
              <a:rPr lang="en-GB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, translators, cultural mediators, etc. </a:t>
            </a:r>
          </a:p>
        </p:txBody>
      </p:sp>
    </p:spTree>
    <p:extLst>
      <p:ext uri="{BB962C8B-B14F-4D97-AF65-F5344CB8AC3E}">
        <p14:creationId xmlns:p14="http://schemas.microsoft.com/office/powerpoint/2010/main" val="137200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D91AF92-265F-414C-BE7E-47E7F2305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1F74A-D3DD-42CA-9BD2-EB4A9ED5B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Migration and Health Programme, Office of the Regional Director of Europe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DAEBCEEC-4CD6-403D-AA2B-D6F6A975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0400" y="212711"/>
            <a:ext cx="3987800" cy="735178"/>
          </a:xfrm>
        </p:spPr>
        <p:txBody>
          <a:bodyPr/>
          <a:lstStyle/>
          <a:p>
            <a:r>
              <a:rPr lang="en-GB" sz="4800" dirty="0">
                <a:solidFill>
                  <a:schemeClr val="bg1"/>
                </a:solidFill>
                <a:highlight>
                  <a:srgbClr val="0092CC"/>
                </a:highlight>
              </a:rPr>
              <a:t>Thank you</a:t>
            </a:r>
          </a:p>
        </p:txBody>
      </p:sp>
      <p:sp>
        <p:nvSpPr>
          <p:cNvPr id="23" name="Subtitle 15">
            <a:extLst>
              <a:ext uri="{FF2B5EF4-FFF2-40B4-BE49-F238E27FC236}">
                <a16:creationId xmlns:a16="http://schemas.microsoft.com/office/drawing/2014/main" id="{D23CD159-9449-47E5-B88A-F06BA35F8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WHO Regional Office for Europe</a:t>
            </a:r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 err="1"/>
              <a:t>Marmorvej</a:t>
            </a:r>
            <a:r>
              <a:rPr lang="en-GB" dirty="0"/>
              <a:t>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B2A89A-C4A2-4CD6-8299-902779F39B1A}"/>
              </a:ext>
            </a:extLst>
          </p:cNvPr>
          <p:cNvGrpSpPr/>
          <p:nvPr/>
        </p:nvGrpSpPr>
        <p:grpSpPr>
          <a:xfrm>
            <a:off x="7850227" y="4624710"/>
            <a:ext cx="4265652" cy="1392274"/>
            <a:chOff x="7850227" y="4624710"/>
            <a:chExt cx="4265652" cy="139227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2B91B80-01E7-4931-AACB-7F4C8327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7C8E75F-9A76-40D7-960F-5B118E0D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97" name="Picture 9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64449EE4-2390-4146-8F22-C2DF6565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01" name="Picture 10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0821436-2E92-4DD2-8FA0-154BC1A87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0130B-6F44-4D8A-BCD0-0084AE445001}"/>
              </a:ext>
            </a:extLst>
          </p:cNvPr>
          <p:cNvGrpSpPr/>
          <p:nvPr/>
        </p:nvGrpSpPr>
        <p:grpSpPr>
          <a:xfrm>
            <a:off x="4285445" y="4710612"/>
            <a:ext cx="3175466" cy="1446550"/>
            <a:chOff x="4199720" y="4701087"/>
            <a:chExt cx="3175466" cy="14465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19DB82-D386-4582-A3F8-99F5113D4482}"/>
                </a:ext>
              </a:extLst>
            </p:cNvPr>
            <p:cNvGrpSpPr/>
            <p:nvPr/>
          </p:nvGrpSpPr>
          <p:grpSpPr>
            <a:xfrm>
              <a:off x="4199720" y="4739205"/>
              <a:ext cx="293087" cy="1226359"/>
              <a:chOff x="3866503" y="4624710"/>
              <a:chExt cx="345743" cy="144669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17ECB82-B1FC-4579-8D9A-0E86615FD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007592"/>
                <a:ext cx="274060" cy="27406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89CCDD6-0C21-488D-9C66-8EE115444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032" y="4624710"/>
                <a:ext cx="260953" cy="27406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A636D2-FF63-48CA-9F2B-98B299F3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424362"/>
                <a:ext cx="246888" cy="246888"/>
              </a:xfrm>
              <a:prstGeom prst="rect">
                <a:avLst/>
              </a:prstGeom>
            </p:spPr>
          </p:pic>
          <p:pic>
            <p:nvPicPr>
              <p:cNvPr id="19" name="Picture 18" descr="A close up of a sign&#10;&#10;Description generated with very high confidence">
                <a:extLst>
                  <a:ext uri="{FF2B5EF4-FFF2-40B4-BE49-F238E27FC236}">
                    <a16:creationId xmlns:a16="http://schemas.microsoft.com/office/drawing/2014/main" id="{F15DA5D7-227B-4397-9733-6BEE20F6E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503" y="5828400"/>
                <a:ext cx="345743" cy="2430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7C5C0-B924-4D0D-8998-FDEE7ED5A1EF}"/>
                </a:ext>
              </a:extLst>
            </p:cNvPr>
            <p:cNvSpPr txBox="1"/>
            <p:nvPr/>
          </p:nvSpPr>
          <p:spPr>
            <a:xfrm>
              <a:off x="4527211" y="4701087"/>
              <a:ext cx="2847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WHO_Europe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facebook.com/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instagram.com/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youtube.com/user/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</a:t>
              </a:r>
              <a:endParaRPr lang="en-GB" sz="1100" dirty="0">
                <a:solidFill>
                  <a:schemeClr val="bg1"/>
                </a:solidFill>
                <a:latin typeface="+mj-lt"/>
              </a:endParaRPr>
            </a:p>
            <a:p>
              <a:endParaRPr 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E0CE1-C156-4838-97BE-9FAEA2B5E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968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5421584824F9BD6F8996586A88E" ma:contentTypeVersion="13" ma:contentTypeDescription="Create a new document." ma:contentTypeScope="" ma:versionID="62500e738632fcadbc1c4dccc9cab048">
  <xsd:schema xmlns:xsd="http://www.w3.org/2001/XMLSchema" xmlns:xs="http://www.w3.org/2001/XMLSchema" xmlns:p="http://schemas.microsoft.com/office/2006/metadata/properties" xmlns:ns3="1f33b567-8934-4065-9424-365bd2493b30" xmlns:ns4="a9733e5a-5ef7-415c-80e3-a2618da45423" targetNamespace="http://schemas.microsoft.com/office/2006/metadata/properties" ma:root="true" ma:fieldsID="0a298a51ac0d926838df317ceabc8c8b" ns3:_="" ns4:_="">
    <xsd:import namespace="1f33b567-8934-4065-9424-365bd2493b30"/>
    <xsd:import namespace="a9733e5a-5ef7-415c-80e3-a2618da45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b567-8934-4065-9424-365bd2493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33e5a-5ef7-415c-80e3-a2618da4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693450-459E-4A13-AE30-87ED9B047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3b567-8934-4065-9424-365bd2493b30"/>
    <ds:schemaRef ds:uri="a9733e5a-5ef7-415c-80e3-a2618da4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40FC7D-9136-4D77-9568-0B193065B6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76E29D-49F0-404E-8B82-B3F0081FF70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877</Words>
  <Application>Microsoft Office PowerPoint</Application>
  <PresentationFormat>Widescreen</PresentationFormat>
  <Paragraphs>115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Ebrima</vt:lpstr>
      <vt:lpstr>Times New Roman</vt:lpstr>
      <vt:lpstr>Arial</vt:lpstr>
      <vt:lpstr>Helvetica</vt:lpstr>
      <vt:lpstr>Calibri</vt:lpstr>
      <vt:lpstr>2_Office Theme</vt:lpstr>
      <vt:lpstr>COVID-19 Vaccination of Refugees and Migrants</vt:lpstr>
      <vt:lpstr>Impact of the pandemic</vt:lpstr>
      <vt:lpstr>   Technical Guidance Series</vt:lpstr>
      <vt:lpstr>TG: Delivery of immunization services for refugees and migrants</vt:lpstr>
      <vt:lpstr>TG: Delivery of immunization services for refugees and migrants</vt:lpstr>
      <vt:lpstr>COVID-19: WHO guidance and key resources </vt:lpstr>
      <vt:lpstr>WHO EURO Region</vt:lpstr>
      <vt:lpstr>Country examples: Serbia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Migrant Health in the WHO European Region</dc:title>
  <dc:creator>Yousra Hassan Gendil</dc:creator>
  <cp:lastModifiedBy>Sabina Beeke</cp:lastModifiedBy>
  <cp:revision>15</cp:revision>
  <dcterms:created xsi:type="dcterms:W3CDTF">2020-10-07T11:48:44Z</dcterms:created>
  <dcterms:modified xsi:type="dcterms:W3CDTF">2021-03-24T16:44:56Z</dcterms:modified>
</cp:coreProperties>
</file>