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42" r:id="rId5"/>
  </p:sldMasterIdLst>
  <p:notesMasterIdLst>
    <p:notesMasterId r:id="rId20"/>
  </p:notesMasterIdLst>
  <p:handoutMasterIdLst>
    <p:handoutMasterId r:id="rId21"/>
  </p:handoutMasterIdLst>
  <p:sldIdLst>
    <p:sldId id="355" r:id="rId6"/>
    <p:sldId id="356" r:id="rId7"/>
    <p:sldId id="357" r:id="rId8"/>
    <p:sldId id="358" r:id="rId9"/>
    <p:sldId id="360" r:id="rId10"/>
    <p:sldId id="359" r:id="rId11"/>
    <p:sldId id="361" r:id="rId12"/>
    <p:sldId id="362" r:id="rId13"/>
    <p:sldId id="369" r:id="rId14"/>
    <p:sldId id="364" r:id="rId15"/>
    <p:sldId id="365" r:id="rId16"/>
    <p:sldId id="366" r:id="rId17"/>
    <p:sldId id="367" r:id="rId18"/>
    <p:sldId id="368" r:id="rId19"/>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Liberation Sans" panose="020B0604020202020204" pitchFamily="34" charset="0"/>
      <p:regular r:id="rId26"/>
      <p:bold r:id="rId27"/>
      <p:italic r:id="rId28"/>
      <p:boldItalic r:id="rId29"/>
    </p:embeddedFont>
  </p:embeddedFontLst>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1599C1C-3A84-4891-A4C1-2C686D775DC6}">
          <p14:sldIdLst>
            <p14:sldId id="355"/>
            <p14:sldId id="356"/>
            <p14:sldId id="357"/>
            <p14:sldId id="358"/>
            <p14:sldId id="360"/>
            <p14:sldId id="359"/>
            <p14:sldId id="361"/>
            <p14:sldId id="362"/>
            <p14:sldId id="369"/>
            <p14:sldId id="364"/>
            <p14:sldId id="365"/>
            <p14:sldId id="366"/>
            <p14:sldId id="367"/>
            <p14:sldId id="368"/>
          </p14:sldIdLst>
        </p14:section>
      </p14:sectionLst>
    </p:ext>
    <p:ext uri="{EFAFB233-063F-42B5-8137-9DF3F51BA10A}">
      <p15:sldGuideLst xmlns:p15="http://schemas.microsoft.com/office/powerpoint/2012/main">
        <p15:guide id="4" orient="horz" pos="816" userDrawn="1">
          <p15:clr>
            <a:srgbClr val="A4A3A4"/>
          </p15:clr>
        </p15:guide>
        <p15:guide id="5" orient="horz" pos="3744" userDrawn="1">
          <p15:clr>
            <a:srgbClr val="A4A3A4"/>
          </p15:clr>
        </p15:guide>
        <p15:guide id="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9"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1D688F"/>
    <a:srgbClr val="1B729F"/>
    <a:srgbClr val="005480"/>
    <a:srgbClr val="092242"/>
    <a:srgbClr val="C4C4C4"/>
    <a:srgbClr val="0E3264"/>
    <a:srgbClr val="134385"/>
    <a:srgbClr val="4387E4"/>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1" autoAdjust="0"/>
    <p:restoredTop sz="91292" autoAdjust="0"/>
  </p:normalViewPr>
  <p:slideViewPr>
    <p:cSldViewPr snapToGrid="0">
      <p:cViewPr varScale="1">
        <p:scale>
          <a:sx n="112" d="100"/>
          <a:sy n="112" d="100"/>
        </p:scale>
        <p:origin x="912" y="200"/>
      </p:cViewPr>
      <p:guideLst>
        <p:guide orient="horz" pos="816"/>
        <p:guide orient="horz" pos="3744"/>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50" d="100"/>
          <a:sy n="50" d="100"/>
        </p:scale>
        <p:origin x="2034"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3/25/21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dirty="0"/>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3/25/21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dirty="0"/>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lbertahealthservices.ca/assets/zone/ahs-map-ahs-zones.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fpcn.ca/primary-care-network/"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D834DAD-DF98-44E2-A25C-0E8DEB5DEE33}" type="slidenum">
              <a:rPr lang="en-US" smtClean="0"/>
              <a:t>1</a:t>
            </a:fld>
            <a:endParaRPr lang="en-US" dirty="0"/>
          </a:p>
        </p:txBody>
      </p:sp>
    </p:spTree>
    <p:extLst>
      <p:ext uri="{BB962C8B-B14F-4D97-AF65-F5344CB8AC3E}">
        <p14:creationId xmlns:p14="http://schemas.microsoft.com/office/powerpoint/2010/main" val="180732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we could use a picture of Noah’s Arc or something similar where we are all getting on the same boat to save us from the storm/flood.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13</a:t>
            </a:fld>
            <a:endParaRPr lang="en-US" dirty="0"/>
          </a:p>
        </p:txBody>
      </p:sp>
    </p:spTree>
    <p:extLst>
      <p:ext uri="{BB962C8B-B14F-4D97-AF65-F5344CB8AC3E}">
        <p14:creationId xmlns:p14="http://schemas.microsoft.com/office/powerpoint/2010/main" val="255386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we can use a picture of “Noah’s Arc” with sunrise on horizon to indicate getting out of storm and heading into sunnier days where all migrants have equitable access to care.</a:t>
            </a:r>
          </a:p>
        </p:txBody>
      </p:sp>
      <p:sp>
        <p:nvSpPr>
          <p:cNvPr id="4" name="Slide Number Placeholder 3"/>
          <p:cNvSpPr>
            <a:spLocks noGrp="1"/>
          </p:cNvSpPr>
          <p:nvPr>
            <p:ph type="sldNum" sz="quarter" idx="5"/>
          </p:nvPr>
        </p:nvSpPr>
        <p:spPr/>
        <p:txBody>
          <a:bodyPr/>
          <a:lstStyle/>
          <a:p>
            <a:fld id="{CD834DAD-DF98-44E2-A25C-0E8DEB5DEE33}" type="slidenum">
              <a:rPr lang="en-US" smtClean="0"/>
              <a:t>14</a:t>
            </a:fld>
            <a:endParaRPr lang="en-US" dirty="0"/>
          </a:p>
        </p:txBody>
      </p:sp>
    </p:spTree>
    <p:extLst>
      <p:ext uri="{BB962C8B-B14F-4D97-AF65-F5344CB8AC3E}">
        <p14:creationId xmlns:p14="http://schemas.microsoft.com/office/powerpoint/2010/main" val="333531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3</a:t>
            </a:fld>
            <a:endParaRPr lang="en-US" dirty="0"/>
          </a:p>
        </p:txBody>
      </p:sp>
    </p:spTree>
    <p:extLst>
      <p:ext uri="{BB962C8B-B14F-4D97-AF65-F5344CB8AC3E}">
        <p14:creationId xmlns:p14="http://schemas.microsoft.com/office/powerpoint/2010/main" val="1815931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broad categories of regular migrants: permanent and temporary.</a:t>
            </a:r>
          </a:p>
          <a:p>
            <a:r>
              <a:rPr lang="en-US" dirty="0"/>
              <a:t>There are 3 basic classes of permanent residents: economic, family, and refugees.</a:t>
            </a:r>
          </a:p>
          <a:p>
            <a:endParaRPr lang="en-US" dirty="0"/>
          </a:p>
          <a:p>
            <a:r>
              <a:rPr lang="en-US" dirty="0"/>
              <a:t>Visitors = tourists + business travelers who require visas or electronic travel authorization</a:t>
            </a:r>
          </a:p>
          <a:p>
            <a:endParaRPr lang="en-US" dirty="0"/>
          </a:p>
          <a:p>
            <a:r>
              <a:rPr lang="en-US" dirty="0"/>
              <a:t>Temporary workers include both the Temporary Foreign Worker Program and the International Mobility Program.</a:t>
            </a:r>
          </a:p>
          <a:p>
            <a:endParaRPr lang="en-US" dirty="0"/>
          </a:p>
          <a:p>
            <a:r>
              <a:rPr lang="en-US" dirty="0"/>
              <a:t>Slide Genius:</a:t>
            </a:r>
          </a:p>
          <a:p>
            <a:endParaRPr lang="en-US" dirty="0"/>
          </a:p>
          <a:p>
            <a:r>
              <a:rPr lang="en-US" dirty="0"/>
              <a:t>Can you add a slide on this pictograph of a snapshot of immigration to Canada:  https://</a:t>
            </a:r>
            <a:r>
              <a:rPr lang="en-US" dirty="0" err="1"/>
              <a:t>www.canada.ca</a:t>
            </a:r>
            <a:r>
              <a:rPr lang="en-US" dirty="0"/>
              <a:t>/</a:t>
            </a:r>
            <a:r>
              <a:rPr lang="en-US" dirty="0" err="1"/>
              <a:t>en</a:t>
            </a:r>
            <a:r>
              <a:rPr lang="en-US" dirty="0"/>
              <a:t>/immigration-refugees-citizenship/corporate/publications-manuals/annual-report-parliament-immigration-2020.html</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4</a:t>
            </a:fld>
            <a:endParaRPr lang="en-US" dirty="0"/>
          </a:p>
        </p:txBody>
      </p:sp>
    </p:spTree>
    <p:extLst>
      <p:ext uri="{BB962C8B-B14F-4D97-AF65-F5344CB8AC3E}">
        <p14:creationId xmlns:p14="http://schemas.microsoft.com/office/powerpoint/2010/main" val="250367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broad categories of regular migrants: permanent and temporary.</a:t>
            </a:r>
          </a:p>
          <a:p>
            <a:r>
              <a:rPr lang="en-US" dirty="0"/>
              <a:t>There are 3 basic classes of permanent residents: economic, family, and refugees.</a:t>
            </a:r>
          </a:p>
          <a:p>
            <a:endParaRPr lang="en-US" dirty="0"/>
          </a:p>
          <a:p>
            <a:r>
              <a:rPr lang="en-US" dirty="0"/>
              <a:t>Visitors = tourists + business travelers who require visas or electronic travel authorization</a:t>
            </a:r>
          </a:p>
          <a:p>
            <a:endParaRPr lang="en-US" dirty="0"/>
          </a:p>
          <a:p>
            <a:r>
              <a:rPr lang="en-US" dirty="0"/>
              <a:t>Temporary workers include both the Temporary Foreign Worker Program and the International Mobility Program.</a:t>
            </a:r>
          </a:p>
          <a:p>
            <a:endParaRPr lang="en-US" dirty="0"/>
          </a:p>
          <a:p>
            <a:r>
              <a:rPr lang="en-US" dirty="0"/>
              <a:t>Slide Genius:</a:t>
            </a:r>
          </a:p>
          <a:p>
            <a:endParaRPr lang="en-US" dirty="0"/>
          </a:p>
          <a:p>
            <a:r>
              <a:rPr lang="en-US" dirty="0"/>
              <a:t>Can you add a slide on this pictograph of a snapshot of immigration to Canada:  https://</a:t>
            </a:r>
            <a:r>
              <a:rPr lang="en-US" dirty="0" err="1"/>
              <a:t>www.canada.ca</a:t>
            </a:r>
            <a:r>
              <a:rPr lang="en-US" dirty="0"/>
              <a:t>/</a:t>
            </a:r>
            <a:r>
              <a:rPr lang="en-US" dirty="0" err="1"/>
              <a:t>en</a:t>
            </a:r>
            <a:r>
              <a:rPr lang="en-US" dirty="0"/>
              <a:t>/immigration-refugees-citizenship/corporate/publications-manuals/annual-report-parliament-immigration-2020.html</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5</a:t>
            </a:fld>
            <a:endParaRPr lang="en-US" dirty="0"/>
          </a:p>
        </p:txBody>
      </p:sp>
    </p:spTree>
    <p:extLst>
      <p:ext uri="{BB962C8B-B14F-4D97-AF65-F5344CB8AC3E}">
        <p14:creationId xmlns:p14="http://schemas.microsoft.com/office/powerpoint/2010/main" val="86391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the top 10 source countries account for 61% of all new permanent residents who arrived in Canada in 2019.</a:t>
            </a:r>
          </a:p>
          <a:p>
            <a:r>
              <a:rPr lang="en-US" dirty="0"/>
              <a:t>All other source countries account for 49% - Canada receives immigrants from 200 countries of origin.</a:t>
            </a:r>
          </a:p>
          <a:p>
            <a:endParaRPr lang="en-US" dirty="0"/>
          </a:p>
          <a:p>
            <a:r>
              <a:rPr lang="en-US" dirty="0"/>
              <a:t>Slide Genius – please change this list to the following top source countries:</a:t>
            </a:r>
          </a:p>
          <a:p>
            <a:r>
              <a:rPr lang="en-US" dirty="0"/>
              <a:t>India – 85,593</a:t>
            </a:r>
          </a:p>
          <a:p>
            <a:r>
              <a:rPr lang="en-US" dirty="0"/>
              <a:t>China – 30, 246</a:t>
            </a:r>
          </a:p>
          <a:p>
            <a:r>
              <a:rPr lang="en-US" dirty="0" err="1"/>
              <a:t>Phillipines</a:t>
            </a:r>
            <a:r>
              <a:rPr lang="en-US" dirty="0"/>
              <a:t> – 27,818</a:t>
            </a:r>
          </a:p>
          <a:p>
            <a:r>
              <a:rPr lang="en-US" dirty="0"/>
              <a:t>Nigeria – 12, 602</a:t>
            </a:r>
          </a:p>
          <a:p>
            <a:r>
              <a:rPr lang="en-US" dirty="0"/>
              <a:t>Pakistan – 10,793</a:t>
            </a:r>
          </a:p>
          <a:p>
            <a:r>
              <a:rPr lang="en-US" dirty="0"/>
              <a:t>USA – 10,780</a:t>
            </a:r>
          </a:p>
          <a:p>
            <a:r>
              <a:rPr lang="en-US" dirty="0"/>
              <a:t>Syria – 10, 121</a:t>
            </a:r>
          </a:p>
          <a:p>
            <a:r>
              <a:rPr lang="en-US" dirty="0"/>
              <a:t>Eritrea – 7, 030</a:t>
            </a:r>
          </a:p>
          <a:p>
            <a:r>
              <a:rPr lang="en-US" dirty="0"/>
              <a:t>Korea – 6, 103</a:t>
            </a:r>
          </a:p>
          <a:p>
            <a:r>
              <a:rPr lang="en-US" dirty="0"/>
              <a:t>Iran – 6, 056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7</a:t>
            </a:fld>
            <a:endParaRPr lang="en-US" dirty="0"/>
          </a:p>
        </p:txBody>
      </p:sp>
    </p:spTree>
    <p:extLst>
      <p:ext uri="{BB962C8B-B14F-4D97-AF65-F5344CB8AC3E}">
        <p14:creationId xmlns:p14="http://schemas.microsoft.com/office/powerpoint/2010/main" val="161035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916"/>
              </a:lnSpc>
              <a:spcBef>
                <a:spcPts val="0"/>
              </a:spcBef>
              <a:spcAft>
                <a:spcPts val="0"/>
              </a:spcAft>
              <a:buSzPts val="1400"/>
              <a:buNone/>
            </a:pPr>
            <a:r>
              <a:rPr lang="en-US" dirty="0">
                <a:latin typeface="Times New Roman"/>
                <a:ea typeface="Times New Roman"/>
                <a:cs typeface="Times New Roman"/>
                <a:sym typeface="Times New Roman"/>
              </a:rPr>
              <a:t>a large proportion of medical services (hospitals, acute care facilities, public health clinics) are delivered by </a:t>
            </a:r>
            <a:r>
              <a:rPr lang="en-US" u="sng" dirty="0">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Alberta Health Services (AHS)</a:t>
            </a:r>
            <a:endParaRPr lang="en-US" dirty="0"/>
          </a:p>
          <a:p>
            <a:pPr marL="0" lvl="0" indent="0" algn="l" rtl="0">
              <a:lnSpc>
                <a:spcPct val="107916"/>
              </a:lnSpc>
              <a:spcBef>
                <a:spcPts val="800"/>
              </a:spcBef>
              <a:spcAft>
                <a:spcPts val="800"/>
              </a:spcAft>
              <a:buClr>
                <a:schemeClr val="dk1"/>
              </a:buClr>
              <a:buSzPts val="1100"/>
              <a:buFont typeface="Arial"/>
              <a:buNone/>
            </a:pPr>
            <a:r>
              <a:rPr lang="en-US" dirty="0">
                <a:latin typeface="Times New Roman"/>
                <a:ea typeface="Times New Roman"/>
                <a:cs typeface="Times New Roman"/>
                <a:sym typeface="Times New Roman"/>
              </a:rPr>
              <a:t>Primary care is delivered mainly by family physicians (about 50 percent of the doctors in Alberta) in private practices.  </a:t>
            </a:r>
            <a:r>
              <a:rPr lang="en-US" u="sng" dirty="0">
                <a:solidFill>
                  <a:srgbClr val="0000FF"/>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Primary Care Networks (PCNs)</a:t>
            </a:r>
            <a:r>
              <a:rPr lang="en-US" dirty="0">
                <a:latin typeface="Times New Roman"/>
                <a:ea typeface="Times New Roman"/>
                <a:cs typeface="Times New Roman"/>
                <a:sym typeface="Times New Roman"/>
              </a:rPr>
              <a:t> are a joint partnership between AHS and family physicians that reports to the Ministry of Health. They were developed as a way to bring family physicians together and promote innovations in coordinated primary care.</a:t>
            </a:r>
          </a:p>
          <a:p>
            <a:pPr marL="0" lvl="0" indent="0" algn="l" rtl="0">
              <a:lnSpc>
                <a:spcPct val="107916"/>
              </a:lnSpc>
              <a:spcBef>
                <a:spcPts val="800"/>
              </a:spcBef>
              <a:spcAft>
                <a:spcPts val="800"/>
              </a:spcAft>
              <a:buClr>
                <a:schemeClr val="dk1"/>
              </a:buClr>
              <a:buSzPts val="1100"/>
              <a:buFont typeface="Arial"/>
              <a:buNone/>
            </a:pPr>
            <a:endParaRPr lang="en-US" dirty="0">
              <a:latin typeface="Times New Roman"/>
              <a:cs typeface="Times New Roman"/>
              <a:sym typeface="Times New Roman"/>
            </a:endParaRPr>
          </a:p>
          <a:p>
            <a:pPr marL="0" lvl="0" indent="0" algn="l" rtl="0">
              <a:lnSpc>
                <a:spcPct val="107916"/>
              </a:lnSpc>
              <a:spcBef>
                <a:spcPts val="800"/>
              </a:spcBef>
              <a:spcAft>
                <a:spcPts val="800"/>
              </a:spcAft>
              <a:buClr>
                <a:schemeClr val="dk1"/>
              </a:buClr>
              <a:buSzPts val="1100"/>
              <a:buFont typeface="Arial"/>
              <a:buNone/>
            </a:pPr>
            <a:r>
              <a:rPr lang="en-US" dirty="0">
                <a:latin typeface="Times New Roman"/>
                <a:cs typeface="Times New Roman"/>
                <a:sym typeface="Times New Roman"/>
              </a:rPr>
              <a:t>Slide Genius:</a:t>
            </a:r>
          </a:p>
          <a:p>
            <a:pPr marL="0" lvl="0" indent="0" algn="l" rtl="0">
              <a:lnSpc>
                <a:spcPct val="107916"/>
              </a:lnSpc>
              <a:spcBef>
                <a:spcPts val="800"/>
              </a:spcBef>
              <a:spcAft>
                <a:spcPts val="800"/>
              </a:spcAft>
              <a:buClr>
                <a:schemeClr val="dk1"/>
              </a:buClr>
              <a:buSzPts val="1100"/>
              <a:buFont typeface="Arial"/>
              <a:buNone/>
            </a:pPr>
            <a:r>
              <a:rPr lang="en-US" dirty="0">
                <a:latin typeface="Times New Roman"/>
                <a:cs typeface="Times New Roman"/>
                <a:sym typeface="Times New Roman"/>
              </a:rPr>
              <a:t>Are you able to simplify this slide to make it less wordy?</a:t>
            </a:r>
          </a:p>
          <a:p>
            <a:pPr marL="0" lvl="0" indent="0" algn="l" rtl="0">
              <a:lnSpc>
                <a:spcPct val="107916"/>
              </a:lnSpc>
              <a:spcBef>
                <a:spcPts val="800"/>
              </a:spcBef>
              <a:spcAft>
                <a:spcPts val="800"/>
              </a:spcAft>
              <a:buClr>
                <a:schemeClr val="dk1"/>
              </a:buClr>
              <a:buSzPts val="1100"/>
              <a:buFont typeface="Arial"/>
              <a:buNone/>
            </a:pPr>
            <a:endParaRPr lang="en-US" dirty="0">
              <a:latin typeface="Times New Roman"/>
              <a:cs typeface="Times New Roman"/>
              <a:sym typeface="Times New Roman"/>
            </a:endParaRPr>
          </a:p>
          <a:p>
            <a:pPr marL="0" lvl="0" indent="0" algn="l" rtl="0">
              <a:lnSpc>
                <a:spcPct val="107916"/>
              </a:lnSpc>
              <a:spcBef>
                <a:spcPts val="800"/>
              </a:spcBef>
              <a:spcAft>
                <a:spcPts val="800"/>
              </a:spcAft>
              <a:buClr>
                <a:schemeClr val="dk1"/>
              </a:buClr>
              <a:buSzPts val="1100"/>
              <a:buFont typeface="Arial"/>
              <a:buNone/>
            </a:pPr>
            <a:r>
              <a:rPr lang="en-US" dirty="0">
                <a:latin typeface="Times New Roman"/>
                <a:cs typeface="Times New Roman"/>
                <a:sym typeface="Times New Roman"/>
              </a:rPr>
              <a:t>Can you add that temporary foreign workers have health coverage as long as they are employed and refugee claimants have health coverage through  a special program funded by the Federal Government until their claim is  either accepted, when they are then provided with provincial health coverage like all PRs, or their claim is rejected and they are expected to leave the country.</a:t>
            </a:r>
          </a:p>
          <a:p>
            <a:pPr marL="0" lvl="0" indent="0" algn="l" rtl="0">
              <a:lnSpc>
                <a:spcPct val="107916"/>
              </a:lnSpc>
              <a:spcBef>
                <a:spcPts val="800"/>
              </a:spcBef>
              <a:spcAft>
                <a:spcPts val="800"/>
              </a:spcAft>
              <a:buClr>
                <a:schemeClr val="dk1"/>
              </a:buClr>
              <a:buSzPts val="1100"/>
              <a:buFont typeface="Arial"/>
              <a:buNone/>
            </a:pPr>
            <a:endParaRPr lang="en-US" dirty="0">
              <a:latin typeface="Times New Roman"/>
              <a:cs typeface="Times New Roman"/>
              <a:sym typeface="Times New Roman"/>
            </a:endParaRPr>
          </a:p>
          <a:p>
            <a:pPr marL="0" lvl="0" indent="0" algn="l" rtl="0">
              <a:lnSpc>
                <a:spcPct val="107916"/>
              </a:lnSpc>
              <a:spcBef>
                <a:spcPts val="800"/>
              </a:spcBef>
              <a:spcAft>
                <a:spcPts val="800"/>
              </a:spcAft>
              <a:buClr>
                <a:schemeClr val="dk1"/>
              </a:buClr>
              <a:buSzPts val="1100"/>
              <a:buFont typeface="Arial"/>
              <a:buNone/>
            </a:pPr>
            <a:r>
              <a:rPr lang="en-US" dirty="0">
                <a:latin typeface="Times New Roman"/>
                <a:cs typeface="Times New Roman"/>
                <a:sym typeface="Times New Roman"/>
              </a:rPr>
              <a:t>Undocumented migrants have no health coverage at all.</a:t>
            </a:r>
            <a:endParaRPr lang="en-US"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8</a:t>
            </a:fld>
            <a:endParaRPr lang="en-US" dirty="0"/>
          </a:p>
        </p:txBody>
      </p:sp>
    </p:spTree>
    <p:extLst>
      <p:ext uri="{BB962C8B-B14F-4D97-AF65-F5344CB8AC3E}">
        <p14:creationId xmlns:p14="http://schemas.microsoft.com/office/powerpoint/2010/main" val="288498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9</a:t>
            </a:fld>
            <a:endParaRPr lang="en-US" dirty="0"/>
          </a:p>
        </p:txBody>
      </p:sp>
    </p:spTree>
    <p:extLst>
      <p:ext uri="{BB962C8B-B14F-4D97-AF65-F5344CB8AC3E}">
        <p14:creationId xmlns:p14="http://schemas.microsoft.com/office/powerpoint/2010/main" val="95185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It has been said that COVID-19 places us in the same storm but different socio-economic boats in the way we can cope with it.</a:t>
            </a:r>
            <a:endParaRPr lang="en-US" b="0" dirty="0"/>
          </a:p>
          <a:p>
            <a:endParaRPr lang="en-US" b="0" dirty="0"/>
          </a:p>
          <a:p>
            <a:endParaRPr lang="en-US" b="0" dirty="0"/>
          </a:p>
          <a:p>
            <a:r>
              <a:rPr lang="en-US" b="0" dirty="0"/>
              <a:t>https://</a:t>
            </a:r>
            <a:r>
              <a:rPr lang="en-US" b="0" dirty="0" err="1"/>
              <a:t>stock.adobe.com</a:t>
            </a:r>
            <a:r>
              <a:rPr lang="en-US" b="0" dirty="0"/>
              <a:t>/</a:t>
            </a:r>
            <a:r>
              <a:rPr lang="en-US" b="0" dirty="0" err="1"/>
              <a:t>ph</a:t>
            </a:r>
            <a:r>
              <a:rPr lang="en-US" b="0" dirty="0"/>
              <a:t>/images/noahs-ark-in-a-storm-3d-illustration-mixed-media/263555389?prev_url=detail</a:t>
            </a:r>
          </a:p>
        </p:txBody>
      </p:sp>
      <p:sp>
        <p:nvSpPr>
          <p:cNvPr id="4" name="Slide Number Placeholder 3"/>
          <p:cNvSpPr>
            <a:spLocks noGrp="1"/>
          </p:cNvSpPr>
          <p:nvPr>
            <p:ph type="sldNum" sz="quarter" idx="5"/>
          </p:nvPr>
        </p:nvSpPr>
        <p:spPr/>
        <p:txBody>
          <a:bodyPr/>
          <a:lstStyle/>
          <a:p>
            <a:fld id="{CD834DAD-DF98-44E2-A25C-0E8DEB5DEE33}" type="slidenum">
              <a:rPr lang="en-US" smtClean="0"/>
              <a:t>10</a:t>
            </a:fld>
            <a:endParaRPr lang="en-US" dirty="0"/>
          </a:p>
        </p:txBody>
      </p:sp>
    </p:spTree>
    <p:extLst>
      <p:ext uri="{BB962C8B-B14F-4D97-AF65-F5344CB8AC3E}">
        <p14:creationId xmlns:p14="http://schemas.microsoft.com/office/powerpoint/2010/main" val="160116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next 2 slides, could you come up with some sort of a visual representation for the content.</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11</a:t>
            </a:fld>
            <a:endParaRPr lang="en-US" dirty="0"/>
          </a:p>
        </p:txBody>
      </p:sp>
    </p:spTree>
    <p:extLst>
      <p:ext uri="{BB962C8B-B14F-4D97-AF65-F5344CB8AC3E}">
        <p14:creationId xmlns:p14="http://schemas.microsoft.com/office/powerpoint/2010/main" val="137349058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A">
    <p:spTree>
      <p:nvGrpSpPr>
        <p:cNvPr id="1" name=""/>
        <p:cNvGrpSpPr/>
        <p:nvPr/>
      </p:nvGrpSpPr>
      <p:grpSpPr>
        <a:xfrm>
          <a:off x="0" y="0"/>
          <a:ext cx="0" cy="0"/>
          <a:chOff x="0" y="0"/>
          <a:chExt cx="0" cy="0"/>
        </a:xfrm>
      </p:grpSpPr>
      <p:pic>
        <p:nvPicPr>
          <p:cNvPr id="13" name="Picture 12" descr="A group of people posing for the camera&#10;&#10;Description generated with very high confidence">
            <a:extLst>
              <a:ext uri="{FF2B5EF4-FFF2-40B4-BE49-F238E27FC236}">
                <a16:creationId xmlns:a16="http://schemas.microsoft.com/office/drawing/2014/main" id="{A71E9CA2-164D-CC43-BAFD-89FAD7CE677B}"/>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10923" r="8064" b="11725"/>
          <a:stretch/>
        </p:blipFill>
        <p:spPr>
          <a:xfrm flipH="1">
            <a:off x="-1" y="0"/>
            <a:ext cx="12192000" cy="6858000"/>
          </a:xfrm>
          <a:prstGeom prst="rect">
            <a:avLst/>
          </a:prstGeom>
        </p:spPr>
      </p:pic>
      <p:sp>
        <p:nvSpPr>
          <p:cNvPr id="14" name="Rectangle 13">
            <a:extLst>
              <a:ext uri="{FF2B5EF4-FFF2-40B4-BE49-F238E27FC236}">
                <a16:creationId xmlns:a16="http://schemas.microsoft.com/office/drawing/2014/main" id="{666A8249-CC39-0242-BAED-1E897CCF86B3}"/>
              </a:ext>
            </a:extLst>
          </p:cNvPr>
          <p:cNvSpPr/>
          <p:nvPr userDrawn="1"/>
        </p:nvSpPr>
        <p:spPr>
          <a:xfrm>
            <a:off x="0" y="0"/>
            <a:ext cx="12192000" cy="6858000"/>
          </a:xfrm>
          <a:prstGeom prst="rect">
            <a:avLst/>
          </a:prstGeom>
          <a:gradFill>
            <a:gsLst>
              <a:gs pos="0">
                <a:schemeClr val="accent4">
                  <a:lumMod val="50000"/>
                </a:schemeClr>
              </a:gs>
              <a:gs pos="100000">
                <a:schemeClr val="accent4">
                  <a:lumMod val="50000"/>
                  <a:alpha val="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131">
            <a:extLst>
              <a:ext uri="{FF2B5EF4-FFF2-40B4-BE49-F238E27FC236}">
                <a16:creationId xmlns:a16="http://schemas.microsoft.com/office/drawing/2014/main" id="{F7201B1B-77E8-5146-98FC-1C8E8A13D53E}"/>
              </a:ext>
            </a:extLst>
          </p:cNvPr>
          <p:cNvSpPr/>
          <p:nvPr userDrawn="1"/>
        </p:nvSpPr>
        <p:spPr>
          <a:xfrm>
            <a:off x="6096000" y="0"/>
            <a:ext cx="6096000" cy="6858000"/>
          </a:xfrm>
          <a:custGeom>
            <a:avLst/>
            <a:gdLst>
              <a:gd name="connsiteX0" fmla="*/ 1714500 w 5208814"/>
              <a:gd name="connsiteY0" fmla="*/ 0 h 6858000"/>
              <a:gd name="connsiteX1" fmla="*/ 5208814 w 5208814"/>
              <a:gd name="connsiteY1" fmla="*/ 0 h 6858000"/>
              <a:gd name="connsiteX2" fmla="*/ 5208814 w 5208814"/>
              <a:gd name="connsiteY2" fmla="*/ 6858000 h 6858000"/>
              <a:gd name="connsiteX3" fmla="*/ 0 w 52088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8814" h="6858000">
                <a:moveTo>
                  <a:pt x="1714500" y="0"/>
                </a:moveTo>
                <a:lnTo>
                  <a:pt x="5208814" y="0"/>
                </a:lnTo>
                <a:lnTo>
                  <a:pt x="5208814" y="6858000"/>
                </a:lnTo>
                <a:lnTo>
                  <a:pt x="0" y="6858000"/>
                </a:lnTo>
                <a:close/>
              </a:path>
            </a:pathLst>
          </a:custGeom>
          <a:solidFill>
            <a:srgbClr val="1B729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68080E26-4421-DE41-9E0F-336034520172}"/>
              </a:ext>
            </a:extLst>
          </p:cNvPr>
          <p:cNvSpPr/>
          <p:nvPr userDrawn="1"/>
        </p:nvSpPr>
        <p:spPr>
          <a:xfrm>
            <a:off x="149" y="4613563"/>
            <a:ext cx="8935304" cy="2253145"/>
          </a:xfrm>
          <a:custGeom>
            <a:avLst/>
            <a:gdLst>
              <a:gd name="connsiteX0" fmla="*/ 0 w 6779977"/>
              <a:gd name="connsiteY0" fmla="*/ 0 h 2568721"/>
              <a:gd name="connsiteX1" fmla="*/ 6779977 w 6779977"/>
              <a:gd name="connsiteY1" fmla="*/ 2568721 h 2568721"/>
              <a:gd name="connsiteX2" fmla="*/ 1 w 6779977"/>
              <a:gd name="connsiteY2" fmla="*/ 2568721 h 2568721"/>
            </a:gdLst>
            <a:ahLst/>
            <a:cxnLst>
              <a:cxn ang="0">
                <a:pos x="connsiteX0" y="connsiteY0"/>
              </a:cxn>
              <a:cxn ang="0">
                <a:pos x="connsiteX1" y="connsiteY1"/>
              </a:cxn>
              <a:cxn ang="0">
                <a:pos x="connsiteX2" y="connsiteY2"/>
              </a:cxn>
            </a:cxnLst>
            <a:rect l="l" t="t" r="r" b="b"/>
            <a:pathLst>
              <a:path w="6779977" h="2568721">
                <a:moveTo>
                  <a:pt x="0" y="0"/>
                </a:moveTo>
                <a:lnTo>
                  <a:pt x="6779977" y="2568721"/>
                </a:lnTo>
                <a:lnTo>
                  <a:pt x="1" y="2568721"/>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4" name="Freeform 33">
            <a:extLst>
              <a:ext uri="{FF2B5EF4-FFF2-40B4-BE49-F238E27FC236}">
                <a16:creationId xmlns:a16="http://schemas.microsoft.com/office/drawing/2014/main" id="{E571EC8F-BE2D-0D41-B4E7-CE8C793BD99A}"/>
              </a:ext>
            </a:extLst>
          </p:cNvPr>
          <p:cNvSpPr/>
          <p:nvPr userDrawn="1"/>
        </p:nvSpPr>
        <p:spPr>
          <a:xfrm>
            <a:off x="-2" y="-8708"/>
            <a:ext cx="8119743" cy="937223"/>
          </a:xfrm>
          <a:custGeom>
            <a:avLst/>
            <a:gdLst>
              <a:gd name="connsiteX0" fmla="*/ 0 w 9308791"/>
              <a:gd name="connsiteY0" fmla="*/ 0 h 1835596"/>
              <a:gd name="connsiteX1" fmla="*/ 9308791 w 9308791"/>
              <a:gd name="connsiteY1" fmla="*/ 0 h 1835596"/>
              <a:gd name="connsiteX2" fmla="*/ 4537687 w 9308791"/>
              <a:gd name="connsiteY2" fmla="*/ 1835596 h 1835596"/>
              <a:gd name="connsiteX3" fmla="*/ 0 w 9308791"/>
              <a:gd name="connsiteY3" fmla="*/ 1430 h 1835596"/>
              <a:gd name="connsiteX0" fmla="*/ 0 w 9308791"/>
              <a:gd name="connsiteY0" fmla="*/ 0 h 1442501"/>
              <a:gd name="connsiteX1" fmla="*/ 9308791 w 9308791"/>
              <a:gd name="connsiteY1" fmla="*/ 0 h 1442501"/>
              <a:gd name="connsiteX2" fmla="*/ 4214532 w 9308791"/>
              <a:gd name="connsiteY2" fmla="*/ 1442501 h 1442501"/>
              <a:gd name="connsiteX3" fmla="*/ 0 w 9308791"/>
              <a:gd name="connsiteY3" fmla="*/ 1430 h 1442501"/>
              <a:gd name="connsiteX4" fmla="*/ 0 w 9308791"/>
              <a:gd name="connsiteY4" fmla="*/ 0 h 1442501"/>
              <a:gd name="connsiteX0" fmla="*/ 0 w 9308791"/>
              <a:gd name="connsiteY0" fmla="*/ 0 h 1463190"/>
              <a:gd name="connsiteX1" fmla="*/ 9308791 w 9308791"/>
              <a:gd name="connsiteY1" fmla="*/ 0 h 1463190"/>
              <a:gd name="connsiteX2" fmla="*/ 4276086 w 9308791"/>
              <a:gd name="connsiteY2" fmla="*/ 1463190 h 1463190"/>
              <a:gd name="connsiteX3" fmla="*/ 0 w 9308791"/>
              <a:gd name="connsiteY3" fmla="*/ 1430 h 1463190"/>
              <a:gd name="connsiteX4" fmla="*/ 0 w 9308791"/>
              <a:gd name="connsiteY4" fmla="*/ 0 h 1463190"/>
              <a:gd name="connsiteX0" fmla="*/ 0 w 9428583"/>
              <a:gd name="connsiteY0" fmla="*/ 0 h 1463190"/>
              <a:gd name="connsiteX1" fmla="*/ 9428583 w 9428583"/>
              <a:gd name="connsiteY1" fmla="*/ 14642 h 1463190"/>
              <a:gd name="connsiteX2" fmla="*/ 4276086 w 9428583"/>
              <a:gd name="connsiteY2" fmla="*/ 1463190 h 1463190"/>
              <a:gd name="connsiteX3" fmla="*/ 0 w 9428583"/>
              <a:gd name="connsiteY3" fmla="*/ 1430 h 1463190"/>
              <a:gd name="connsiteX4" fmla="*/ 0 w 9428583"/>
              <a:gd name="connsiteY4" fmla="*/ 0 h 146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583" h="1463190">
                <a:moveTo>
                  <a:pt x="0" y="0"/>
                </a:moveTo>
                <a:lnTo>
                  <a:pt x="9428583" y="14642"/>
                </a:lnTo>
                <a:lnTo>
                  <a:pt x="4276086" y="1463190"/>
                </a:lnTo>
                <a:lnTo>
                  <a:pt x="0" y="1430"/>
                </a:lnTo>
                <a:lnTo>
                  <a:pt x="0" y="0"/>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Freeform 37">
            <a:extLst>
              <a:ext uri="{FF2B5EF4-FFF2-40B4-BE49-F238E27FC236}">
                <a16:creationId xmlns:a16="http://schemas.microsoft.com/office/drawing/2014/main" id="{D6FDDB9F-09E0-1845-8287-7E70B1B74AC4}"/>
              </a:ext>
            </a:extLst>
          </p:cNvPr>
          <p:cNvSpPr/>
          <p:nvPr userDrawn="1"/>
        </p:nvSpPr>
        <p:spPr>
          <a:xfrm>
            <a:off x="0" y="1"/>
            <a:ext cx="3669554" cy="1828794"/>
          </a:xfrm>
          <a:custGeom>
            <a:avLst/>
            <a:gdLst>
              <a:gd name="connsiteX0" fmla="*/ 0 w 4617208"/>
              <a:gd name="connsiteY0" fmla="*/ 0 h 3611978"/>
              <a:gd name="connsiteX1" fmla="*/ 75986 w 4617208"/>
              <a:gd name="connsiteY1" fmla="*/ 0 h 3611978"/>
              <a:gd name="connsiteX2" fmla="*/ 4617208 w 4617208"/>
              <a:gd name="connsiteY2" fmla="*/ 1835592 h 3611978"/>
              <a:gd name="connsiteX3" fmla="*/ 0 w 4617208"/>
              <a:gd name="connsiteY3" fmla="*/ 3611978 h 3611978"/>
            </a:gdLst>
            <a:ahLst/>
            <a:cxnLst>
              <a:cxn ang="0">
                <a:pos x="connsiteX0" y="connsiteY0"/>
              </a:cxn>
              <a:cxn ang="0">
                <a:pos x="connsiteX1" y="connsiteY1"/>
              </a:cxn>
              <a:cxn ang="0">
                <a:pos x="connsiteX2" y="connsiteY2"/>
              </a:cxn>
              <a:cxn ang="0">
                <a:pos x="connsiteX3" y="connsiteY3"/>
              </a:cxn>
            </a:cxnLst>
            <a:rect l="l" t="t" r="r" b="b"/>
            <a:pathLst>
              <a:path w="4617208" h="3611978">
                <a:moveTo>
                  <a:pt x="0" y="0"/>
                </a:moveTo>
                <a:lnTo>
                  <a:pt x="75986" y="0"/>
                </a:lnTo>
                <a:lnTo>
                  <a:pt x="4617208" y="1835592"/>
                </a:lnTo>
                <a:lnTo>
                  <a:pt x="0" y="3611978"/>
                </a:lnTo>
                <a:close/>
              </a:path>
            </a:pathLst>
          </a:custGeom>
          <a:solidFill>
            <a:srgbClr val="1B729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6" name="Picture 1" descr="Picture 1">
            <a:extLst>
              <a:ext uri="{FF2B5EF4-FFF2-40B4-BE49-F238E27FC236}">
                <a16:creationId xmlns:a16="http://schemas.microsoft.com/office/drawing/2014/main" id="{5F2E3C63-C352-2245-8CFA-BE0123962818}"/>
              </a:ext>
            </a:extLst>
          </p:cNvPr>
          <p:cNvPicPr>
            <a:picLocks noChangeAspect="1"/>
          </p:cNvPicPr>
          <p:nvPr userDrawn="1"/>
        </p:nvPicPr>
        <p:blipFill>
          <a:blip r:embed="rId4" cstate="screen">
            <a:lum bright="70000" contrast="-70000"/>
            <a:extLst>
              <a:ext uri="{28A0092B-C50C-407E-A947-70E740481C1C}">
                <a14:useLocalDpi xmlns:a14="http://schemas.microsoft.com/office/drawing/2010/main"/>
              </a:ext>
            </a:extLst>
          </a:blip>
          <a:stretch>
            <a:fillRect/>
          </a:stretch>
        </p:blipFill>
        <p:spPr>
          <a:xfrm>
            <a:off x="553791" y="5434335"/>
            <a:ext cx="2144527" cy="1097282"/>
          </a:xfrm>
          <a:prstGeom prst="rect">
            <a:avLst/>
          </a:prstGeom>
          <a:ln w="12700" cap="flat">
            <a:noFill/>
            <a:miter lim="400000"/>
          </a:ln>
          <a:effectLst/>
        </p:spPr>
      </p:pic>
      <p:sp>
        <p:nvSpPr>
          <p:cNvPr id="40" name="Title 1">
            <a:extLst>
              <a:ext uri="{FF2B5EF4-FFF2-40B4-BE49-F238E27FC236}">
                <a16:creationId xmlns:a16="http://schemas.microsoft.com/office/drawing/2014/main" id="{95B86AB7-05D4-5842-B0AE-297D53745170}"/>
              </a:ext>
            </a:extLst>
          </p:cNvPr>
          <p:cNvSpPr>
            <a:spLocks noGrp="1"/>
          </p:cNvSpPr>
          <p:nvPr>
            <p:ph type="ctrTitle" hasCustomPrompt="1"/>
          </p:nvPr>
        </p:nvSpPr>
        <p:spPr>
          <a:xfrm>
            <a:off x="7749153" y="2245776"/>
            <a:ext cx="3833247" cy="1573071"/>
          </a:xfrm>
          <a:prstGeom prst="rect">
            <a:avLst/>
          </a:prstGeom>
        </p:spPr>
        <p:txBody>
          <a:bodyPr lIns="0" tIns="0" rIns="0" bIns="0" anchor="b" anchorCtr="0">
            <a:noAutofit/>
          </a:bodyPr>
          <a:lstStyle>
            <a:lvl1pPr algn="l">
              <a:lnSpc>
                <a:spcPts val="4000"/>
              </a:lnSpc>
              <a:defRPr sz="4000" b="1" cap="all" baseline="0">
                <a:solidFill>
                  <a:schemeClr val="bg1"/>
                </a:solidFill>
              </a:defRPr>
            </a:lvl1pPr>
          </a:lstStyle>
          <a:p>
            <a:r>
              <a:rPr lang="en-US" dirty="0"/>
              <a:t>CLICK TO EDIT MASTER TITLE STYLE</a:t>
            </a:r>
          </a:p>
        </p:txBody>
      </p:sp>
      <p:sp>
        <p:nvSpPr>
          <p:cNvPr id="41" name="Subtitle 2">
            <a:extLst>
              <a:ext uri="{FF2B5EF4-FFF2-40B4-BE49-F238E27FC236}">
                <a16:creationId xmlns:a16="http://schemas.microsoft.com/office/drawing/2014/main" id="{CB825347-BE8E-5840-971A-A941086444D7}"/>
              </a:ext>
            </a:extLst>
          </p:cNvPr>
          <p:cNvSpPr>
            <a:spLocks noGrp="1"/>
          </p:cNvSpPr>
          <p:nvPr>
            <p:ph type="subTitle" idx="1"/>
          </p:nvPr>
        </p:nvSpPr>
        <p:spPr>
          <a:xfrm>
            <a:off x="7749153" y="4132468"/>
            <a:ext cx="3833247" cy="546704"/>
          </a:xfrm>
          <a:prstGeom prst="rect">
            <a:avLst/>
          </a:prstGeom>
        </p:spPr>
        <p:txBody>
          <a:bodyPr lIns="0" tIns="0" rIns="0" bIns="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1500" kern="1200" dirty="0">
                <a:solidFill>
                  <a:schemeClr val="bg1"/>
                </a:solidFill>
                <a:latin typeface="+mn-lt"/>
                <a:ea typeface="+mn-ea"/>
                <a:cs typeface="+mn-cs"/>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cxnSp>
        <p:nvCxnSpPr>
          <p:cNvPr id="42" name="white line">
            <a:extLst>
              <a:ext uri="{FF2B5EF4-FFF2-40B4-BE49-F238E27FC236}">
                <a16:creationId xmlns:a16="http://schemas.microsoft.com/office/drawing/2014/main" id="{B80C2C65-551A-F34F-9228-26411A26FB3C}"/>
              </a:ext>
            </a:extLst>
          </p:cNvPr>
          <p:cNvCxnSpPr>
            <a:cxnSpLocks/>
          </p:cNvCxnSpPr>
          <p:nvPr userDrawn="1"/>
        </p:nvCxnSpPr>
        <p:spPr>
          <a:xfrm>
            <a:off x="7749153" y="3975658"/>
            <a:ext cx="19143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2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outVertical)">
                                      <p:cBhvr>
                                        <p:cTn id="15" dur="500"/>
                                        <p:tgtEl>
                                          <p:spTgt spid="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fade">
                                      <p:cBhvr>
                                        <p:cTn id="19"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62C3-6EC4-C741-B3F8-20E1349B5D10}"/>
              </a:ext>
            </a:extLst>
          </p:cNvPr>
          <p:cNvSpPr>
            <a:spLocks noGrp="1"/>
          </p:cNvSpPr>
          <p:nvPr>
            <p:ph type="title"/>
          </p:nvPr>
        </p:nvSpPr>
        <p:spPr/>
        <p:txBody>
          <a:bodyPr/>
          <a:lstStyle/>
          <a:p>
            <a:r>
              <a:rPr lang="en-US" dirty="0"/>
              <a:t>Click to edit Master title style</a:t>
            </a:r>
          </a:p>
        </p:txBody>
      </p:sp>
      <p:sp>
        <p:nvSpPr>
          <p:cNvPr id="5" name="Text Placeholder 1">
            <a:extLst>
              <a:ext uri="{FF2B5EF4-FFF2-40B4-BE49-F238E27FC236}">
                <a16:creationId xmlns:a16="http://schemas.microsoft.com/office/drawing/2014/main" id="{C56BBD9C-6936-0D4A-9DD6-07AA434C729B}"/>
              </a:ext>
            </a:extLst>
          </p:cNvPr>
          <p:cNvSpPr>
            <a:spLocks noGrp="1"/>
          </p:cNvSpPr>
          <p:nvPr>
            <p:ph idx="1"/>
          </p:nvPr>
        </p:nvSpPr>
        <p:spPr>
          <a:xfrm>
            <a:off x="609600" y="1627322"/>
            <a:ext cx="5295900" cy="4544878"/>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
        <p:nvSpPr>
          <p:cNvPr id="4" name="Text Placeholder 1">
            <a:extLst>
              <a:ext uri="{FF2B5EF4-FFF2-40B4-BE49-F238E27FC236}">
                <a16:creationId xmlns:a16="http://schemas.microsoft.com/office/drawing/2014/main" id="{408D952A-BB17-7F4A-8FA4-296EB72A196C}"/>
              </a:ext>
            </a:extLst>
          </p:cNvPr>
          <p:cNvSpPr>
            <a:spLocks noGrp="1"/>
          </p:cNvSpPr>
          <p:nvPr>
            <p:ph idx="10"/>
          </p:nvPr>
        </p:nvSpPr>
        <p:spPr>
          <a:xfrm>
            <a:off x="6302000" y="1627322"/>
            <a:ext cx="5280400" cy="4544878"/>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
        <p:nvSpPr>
          <p:cNvPr id="6" name="Text Placeholder 9">
            <a:extLst>
              <a:ext uri="{FF2B5EF4-FFF2-40B4-BE49-F238E27FC236}">
                <a16:creationId xmlns:a16="http://schemas.microsoft.com/office/drawing/2014/main" id="{C59AA642-4195-D044-97D2-0B8417D537D1}"/>
              </a:ext>
            </a:extLst>
          </p:cNvPr>
          <p:cNvSpPr>
            <a:spLocks noGrp="1"/>
          </p:cNvSpPr>
          <p:nvPr>
            <p:ph type="body" sz="quarter" idx="21"/>
          </p:nvPr>
        </p:nvSpPr>
        <p:spPr>
          <a:xfrm>
            <a:off x="609601" y="870094"/>
            <a:ext cx="5295900" cy="539119"/>
          </a:xfrm>
          <a:prstGeom prst="rect">
            <a:avLst/>
          </a:prstGeom>
        </p:spPr>
        <p:txBody>
          <a:bodyPr lIns="0" tIns="0" rIns="0" bIns="0" anchor="b" anchorCtr="0"/>
          <a:lstStyle>
            <a:lvl1pPr marL="0" indent="0">
              <a:lnSpc>
                <a:spcPct val="100000"/>
              </a:lnSpc>
              <a:spcBef>
                <a:spcPts val="0"/>
              </a:spcBef>
              <a:buNone/>
              <a:defRPr sz="2000" b="1">
                <a:solidFill>
                  <a:schemeClr val="accent1"/>
                </a:solidFill>
                <a:latin typeface="+mj-lt"/>
              </a:defRPr>
            </a:lvl1pPr>
            <a:lvl2pPr marL="457200" indent="0">
              <a:buNone/>
              <a:defRPr/>
            </a:lvl2pPr>
          </a:lstStyle>
          <a:p>
            <a:endParaRPr lang="en-US" dirty="0"/>
          </a:p>
        </p:txBody>
      </p:sp>
      <p:sp>
        <p:nvSpPr>
          <p:cNvPr id="7" name="Text Placeholder 9">
            <a:extLst>
              <a:ext uri="{FF2B5EF4-FFF2-40B4-BE49-F238E27FC236}">
                <a16:creationId xmlns:a16="http://schemas.microsoft.com/office/drawing/2014/main" id="{543CEFCD-9414-2240-A45B-963723085108}"/>
              </a:ext>
            </a:extLst>
          </p:cNvPr>
          <p:cNvSpPr>
            <a:spLocks noGrp="1"/>
          </p:cNvSpPr>
          <p:nvPr>
            <p:ph type="body" sz="quarter" idx="22"/>
          </p:nvPr>
        </p:nvSpPr>
        <p:spPr>
          <a:xfrm>
            <a:off x="6286500" y="870094"/>
            <a:ext cx="5295900" cy="539119"/>
          </a:xfrm>
          <a:prstGeom prst="rect">
            <a:avLst/>
          </a:prstGeom>
        </p:spPr>
        <p:txBody>
          <a:bodyPr lIns="0" tIns="0" rIns="0" bIns="0" anchor="b" anchorCtr="0"/>
          <a:lstStyle>
            <a:lvl1pPr marL="0" indent="0">
              <a:lnSpc>
                <a:spcPct val="100000"/>
              </a:lnSpc>
              <a:spcBef>
                <a:spcPts val="0"/>
              </a:spcBef>
              <a:buNone/>
              <a:defRPr sz="2000" b="1">
                <a:solidFill>
                  <a:schemeClr val="accent1"/>
                </a:solidFill>
                <a:latin typeface="+mj-lt"/>
              </a:defRPr>
            </a:lvl1pPr>
            <a:lvl2pPr marL="457200" indent="0">
              <a:buNone/>
              <a:defRPr/>
            </a:lvl2pPr>
          </a:lstStyle>
          <a:p>
            <a:endParaRPr lang="en-US" dirty="0"/>
          </a:p>
        </p:txBody>
      </p:sp>
      <p:cxnSp>
        <p:nvCxnSpPr>
          <p:cNvPr id="8" name="Straight Connector 7">
            <a:extLst>
              <a:ext uri="{FF2B5EF4-FFF2-40B4-BE49-F238E27FC236}">
                <a16:creationId xmlns:a16="http://schemas.microsoft.com/office/drawing/2014/main" id="{D01FA393-3E4E-294D-8E35-A3F9A3B877D5}"/>
              </a:ext>
            </a:extLst>
          </p:cNvPr>
          <p:cNvCxnSpPr>
            <a:cxnSpLocks/>
          </p:cNvCxnSpPr>
          <p:nvPr userDrawn="1"/>
        </p:nvCxnSpPr>
        <p:spPr>
          <a:xfrm>
            <a:off x="6103750" y="1146875"/>
            <a:ext cx="0" cy="5025325"/>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6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62C3-6EC4-C741-B3F8-20E1349B5D10}"/>
              </a:ext>
            </a:extLst>
          </p:cNvPr>
          <p:cNvSpPr>
            <a:spLocks noGrp="1"/>
          </p:cNvSpPr>
          <p:nvPr>
            <p:ph type="title"/>
          </p:nvPr>
        </p:nvSpPr>
        <p:spPr/>
        <p:txBody>
          <a:bodyPr/>
          <a:lstStyle/>
          <a:p>
            <a:r>
              <a:rPr lang="en-US" dirty="0"/>
              <a:t>Click to edit Master title style</a:t>
            </a:r>
          </a:p>
        </p:txBody>
      </p:sp>
      <p:sp>
        <p:nvSpPr>
          <p:cNvPr id="5" name="Text Placeholder 1">
            <a:extLst>
              <a:ext uri="{FF2B5EF4-FFF2-40B4-BE49-F238E27FC236}">
                <a16:creationId xmlns:a16="http://schemas.microsoft.com/office/drawing/2014/main" id="{C56BBD9C-6936-0D4A-9DD6-07AA434C729B}"/>
              </a:ext>
            </a:extLst>
          </p:cNvPr>
          <p:cNvSpPr>
            <a:spLocks noGrp="1"/>
          </p:cNvSpPr>
          <p:nvPr>
            <p:ph idx="1"/>
          </p:nvPr>
        </p:nvSpPr>
        <p:spPr>
          <a:xfrm>
            <a:off x="609600" y="1627322"/>
            <a:ext cx="5295900" cy="4544878"/>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
        <p:nvSpPr>
          <p:cNvPr id="6" name="Text Placeholder 9">
            <a:extLst>
              <a:ext uri="{FF2B5EF4-FFF2-40B4-BE49-F238E27FC236}">
                <a16:creationId xmlns:a16="http://schemas.microsoft.com/office/drawing/2014/main" id="{C59AA642-4195-D044-97D2-0B8417D537D1}"/>
              </a:ext>
            </a:extLst>
          </p:cNvPr>
          <p:cNvSpPr>
            <a:spLocks noGrp="1"/>
          </p:cNvSpPr>
          <p:nvPr>
            <p:ph type="body" sz="quarter" idx="21"/>
          </p:nvPr>
        </p:nvSpPr>
        <p:spPr>
          <a:xfrm>
            <a:off x="609601" y="870094"/>
            <a:ext cx="5295900" cy="539119"/>
          </a:xfrm>
          <a:prstGeom prst="rect">
            <a:avLst/>
          </a:prstGeom>
        </p:spPr>
        <p:txBody>
          <a:bodyPr lIns="0" tIns="0" rIns="0" bIns="0" anchor="b" anchorCtr="0"/>
          <a:lstStyle>
            <a:lvl1pPr marL="0" indent="0">
              <a:lnSpc>
                <a:spcPct val="100000"/>
              </a:lnSpc>
              <a:spcBef>
                <a:spcPts val="0"/>
              </a:spcBef>
              <a:buNone/>
              <a:defRPr sz="2000" b="1">
                <a:solidFill>
                  <a:schemeClr val="accent1"/>
                </a:solidFill>
                <a:latin typeface="+mj-lt"/>
              </a:defRPr>
            </a:lvl1pPr>
            <a:lvl2pPr marL="457200" indent="0">
              <a:buNone/>
              <a:defRPr/>
            </a:lvl2pPr>
          </a:lstStyle>
          <a:p>
            <a:endParaRPr lang="en-US" dirty="0"/>
          </a:p>
        </p:txBody>
      </p:sp>
      <p:cxnSp>
        <p:nvCxnSpPr>
          <p:cNvPr id="8" name="Straight Connector 7">
            <a:extLst>
              <a:ext uri="{FF2B5EF4-FFF2-40B4-BE49-F238E27FC236}">
                <a16:creationId xmlns:a16="http://schemas.microsoft.com/office/drawing/2014/main" id="{D01FA393-3E4E-294D-8E35-A3F9A3B877D5}"/>
              </a:ext>
            </a:extLst>
          </p:cNvPr>
          <p:cNvCxnSpPr>
            <a:cxnSpLocks/>
          </p:cNvCxnSpPr>
          <p:nvPr userDrawn="1"/>
        </p:nvCxnSpPr>
        <p:spPr>
          <a:xfrm>
            <a:off x="6103750" y="1146875"/>
            <a:ext cx="0" cy="5025325"/>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A5362D43-67B1-1348-8BBF-D15D89E58434}"/>
              </a:ext>
            </a:extLst>
          </p:cNvPr>
          <p:cNvSpPr>
            <a:spLocks noGrp="1"/>
          </p:cNvSpPr>
          <p:nvPr>
            <p:ph idx="10"/>
          </p:nvPr>
        </p:nvSpPr>
        <p:spPr>
          <a:xfrm>
            <a:off x="6302000" y="870094"/>
            <a:ext cx="5280400" cy="5302106"/>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Tree>
    <p:extLst>
      <p:ext uri="{BB962C8B-B14F-4D97-AF65-F5344CB8AC3E}">
        <p14:creationId xmlns:p14="http://schemas.microsoft.com/office/powerpoint/2010/main" val="1331522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cxnSp>
        <p:nvCxnSpPr>
          <p:cNvPr id="9" name="white line"/>
          <p:cNvCxnSpPr>
            <a:cxnSpLocks/>
          </p:cNvCxnSpPr>
          <p:nvPr userDrawn="1"/>
        </p:nvCxnSpPr>
        <p:spPr>
          <a:xfrm rot="5400000" flipV="1">
            <a:off x="4945779" y="1995967"/>
            <a:ext cx="0" cy="25524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posing for the camera&#10;&#10;Description generated with very high confidence">
            <a:extLst>
              <a:ext uri="{FF2B5EF4-FFF2-40B4-BE49-F238E27FC236}">
                <a16:creationId xmlns:a16="http://schemas.microsoft.com/office/drawing/2014/main" id="{0B4CC32A-56F5-3F47-8509-C28247B77A4C}"/>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10923" r="8064" b="11725"/>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246683DF-E051-6240-A52D-2F2A8CB06C45}"/>
              </a:ext>
            </a:extLst>
          </p:cNvPr>
          <p:cNvSpPr/>
          <p:nvPr userDrawn="1"/>
        </p:nvSpPr>
        <p:spPr>
          <a:xfrm>
            <a:off x="0" y="0"/>
            <a:ext cx="12192000" cy="6858000"/>
          </a:xfrm>
          <a:prstGeom prst="rect">
            <a:avLst/>
          </a:prstGeom>
          <a:gradFill>
            <a:gsLst>
              <a:gs pos="0">
                <a:schemeClr val="accent4">
                  <a:lumMod val="50000"/>
                </a:schemeClr>
              </a:gs>
              <a:gs pos="100000">
                <a:schemeClr val="accent4">
                  <a:lumMod val="50000"/>
                  <a:alpha val="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131">
            <a:extLst>
              <a:ext uri="{FF2B5EF4-FFF2-40B4-BE49-F238E27FC236}">
                <a16:creationId xmlns:a16="http://schemas.microsoft.com/office/drawing/2014/main" id="{ABB9A4A8-29F0-D743-9C23-A2CF989ED7C9}"/>
              </a:ext>
            </a:extLst>
          </p:cNvPr>
          <p:cNvSpPr/>
          <p:nvPr userDrawn="1"/>
        </p:nvSpPr>
        <p:spPr>
          <a:xfrm>
            <a:off x="6096000" y="0"/>
            <a:ext cx="6096000" cy="6858000"/>
          </a:xfrm>
          <a:custGeom>
            <a:avLst/>
            <a:gdLst>
              <a:gd name="connsiteX0" fmla="*/ 1714500 w 5208814"/>
              <a:gd name="connsiteY0" fmla="*/ 0 h 6858000"/>
              <a:gd name="connsiteX1" fmla="*/ 5208814 w 5208814"/>
              <a:gd name="connsiteY1" fmla="*/ 0 h 6858000"/>
              <a:gd name="connsiteX2" fmla="*/ 5208814 w 5208814"/>
              <a:gd name="connsiteY2" fmla="*/ 6858000 h 6858000"/>
              <a:gd name="connsiteX3" fmla="*/ 0 w 52088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8814" h="6858000">
                <a:moveTo>
                  <a:pt x="1714500" y="0"/>
                </a:moveTo>
                <a:lnTo>
                  <a:pt x="5208814" y="0"/>
                </a:lnTo>
                <a:lnTo>
                  <a:pt x="5208814" y="6858000"/>
                </a:lnTo>
                <a:lnTo>
                  <a:pt x="0" y="6858000"/>
                </a:lnTo>
                <a:close/>
              </a:path>
            </a:pathLst>
          </a:cu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 name="Freeform 5">
            <a:extLst>
              <a:ext uri="{FF2B5EF4-FFF2-40B4-BE49-F238E27FC236}">
                <a16:creationId xmlns:a16="http://schemas.microsoft.com/office/drawing/2014/main" id="{38A3447B-ECD0-844D-A038-68C6BC4ABFEF}"/>
              </a:ext>
            </a:extLst>
          </p:cNvPr>
          <p:cNvSpPr/>
          <p:nvPr userDrawn="1"/>
        </p:nvSpPr>
        <p:spPr>
          <a:xfrm>
            <a:off x="149" y="4613563"/>
            <a:ext cx="8935304" cy="2253145"/>
          </a:xfrm>
          <a:custGeom>
            <a:avLst/>
            <a:gdLst>
              <a:gd name="connsiteX0" fmla="*/ 0 w 6779977"/>
              <a:gd name="connsiteY0" fmla="*/ 0 h 2568721"/>
              <a:gd name="connsiteX1" fmla="*/ 6779977 w 6779977"/>
              <a:gd name="connsiteY1" fmla="*/ 2568721 h 2568721"/>
              <a:gd name="connsiteX2" fmla="*/ 1 w 6779977"/>
              <a:gd name="connsiteY2" fmla="*/ 2568721 h 2568721"/>
            </a:gdLst>
            <a:ahLst/>
            <a:cxnLst>
              <a:cxn ang="0">
                <a:pos x="connsiteX0" y="connsiteY0"/>
              </a:cxn>
              <a:cxn ang="0">
                <a:pos x="connsiteX1" y="connsiteY1"/>
              </a:cxn>
              <a:cxn ang="0">
                <a:pos x="connsiteX2" y="connsiteY2"/>
              </a:cxn>
            </a:cxnLst>
            <a:rect l="l" t="t" r="r" b="b"/>
            <a:pathLst>
              <a:path w="6779977" h="2568721">
                <a:moveTo>
                  <a:pt x="0" y="0"/>
                </a:moveTo>
                <a:lnTo>
                  <a:pt x="6779977" y="2568721"/>
                </a:lnTo>
                <a:lnTo>
                  <a:pt x="1" y="2568721"/>
                </a:lnTo>
                <a:close/>
              </a:path>
            </a:pathLst>
          </a:custGeom>
          <a:solidFill>
            <a:srgbClr val="1D688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Freeform 6">
            <a:extLst>
              <a:ext uri="{FF2B5EF4-FFF2-40B4-BE49-F238E27FC236}">
                <a16:creationId xmlns:a16="http://schemas.microsoft.com/office/drawing/2014/main" id="{8CCC6585-BF22-274E-B8D9-BA6A58A82789}"/>
              </a:ext>
            </a:extLst>
          </p:cNvPr>
          <p:cNvSpPr/>
          <p:nvPr userDrawn="1"/>
        </p:nvSpPr>
        <p:spPr>
          <a:xfrm>
            <a:off x="-2" y="-8708"/>
            <a:ext cx="8119743" cy="937223"/>
          </a:xfrm>
          <a:custGeom>
            <a:avLst/>
            <a:gdLst>
              <a:gd name="connsiteX0" fmla="*/ 0 w 9308791"/>
              <a:gd name="connsiteY0" fmla="*/ 0 h 1835596"/>
              <a:gd name="connsiteX1" fmla="*/ 9308791 w 9308791"/>
              <a:gd name="connsiteY1" fmla="*/ 0 h 1835596"/>
              <a:gd name="connsiteX2" fmla="*/ 4537687 w 9308791"/>
              <a:gd name="connsiteY2" fmla="*/ 1835596 h 1835596"/>
              <a:gd name="connsiteX3" fmla="*/ 0 w 9308791"/>
              <a:gd name="connsiteY3" fmla="*/ 1430 h 1835596"/>
              <a:gd name="connsiteX0" fmla="*/ 0 w 9308791"/>
              <a:gd name="connsiteY0" fmla="*/ 0 h 1442501"/>
              <a:gd name="connsiteX1" fmla="*/ 9308791 w 9308791"/>
              <a:gd name="connsiteY1" fmla="*/ 0 h 1442501"/>
              <a:gd name="connsiteX2" fmla="*/ 4214532 w 9308791"/>
              <a:gd name="connsiteY2" fmla="*/ 1442501 h 1442501"/>
              <a:gd name="connsiteX3" fmla="*/ 0 w 9308791"/>
              <a:gd name="connsiteY3" fmla="*/ 1430 h 1442501"/>
              <a:gd name="connsiteX4" fmla="*/ 0 w 9308791"/>
              <a:gd name="connsiteY4" fmla="*/ 0 h 1442501"/>
              <a:gd name="connsiteX0" fmla="*/ 0 w 9308791"/>
              <a:gd name="connsiteY0" fmla="*/ 0 h 1463190"/>
              <a:gd name="connsiteX1" fmla="*/ 9308791 w 9308791"/>
              <a:gd name="connsiteY1" fmla="*/ 0 h 1463190"/>
              <a:gd name="connsiteX2" fmla="*/ 4276086 w 9308791"/>
              <a:gd name="connsiteY2" fmla="*/ 1463190 h 1463190"/>
              <a:gd name="connsiteX3" fmla="*/ 0 w 9308791"/>
              <a:gd name="connsiteY3" fmla="*/ 1430 h 1463190"/>
              <a:gd name="connsiteX4" fmla="*/ 0 w 9308791"/>
              <a:gd name="connsiteY4" fmla="*/ 0 h 1463190"/>
              <a:gd name="connsiteX0" fmla="*/ 0 w 9428583"/>
              <a:gd name="connsiteY0" fmla="*/ 0 h 1463190"/>
              <a:gd name="connsiteX1" fmla="*/ 9428583 w 9428583"/>
              <a:gd name="connsiteY1" fmla="*/ 14642 h 1463190"/>
              <a:gd name="connsiteX2" fmla="*/ 4276086 w 9428583"/>
              <a:gd name="connsiteY2" fmla="*/ 1463190 h 1463190"/>
              <a:gd name="connsiteX3" fmla="*/ 0 w 9428583"/>
              <a:gd name="connsiteY3" fmla="*/ 1430 h 1463190"/>
              <a:gd name="connsiteX4" fmla="*/ 0 w 9428583"/>
              <a:gd name="connsiteY4" fmla="*/ 0 h 146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583" h="1463190">
                <a:moveTo>
                  <a:pt x="0" y="0"/>
                </a:moveTo>
                <a:lnTo>
                  <a:pt x="9428583" y="14642"/>
                </a:lnTo>
                <a:lnTo>
                  <a:pt x="4276086" y="1463190"/>
                </a:lnTo>
                <a:lnTo>
                  <a:pt x="0" y="1430"/>
                </a:lnTo>
                <a:lnTo>
                  <a:pt x="0" y="0"/>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Freeform 7">
            <a:extLst>
              <a:ext uri="{FF2B5EF4-FFF2-40B4-BE49-F238E27FC236}">
                <a16:creationId xmlns:a16="http://schemas.microsoft.com/office/drawing/2014/main" id="{BD19DCC6-7706-C740-B46D-1975CAA0F9AD}"/>
              </a:ext>
            </a:extLst>
          </p:cNvPr>
          <p:cNvSpPr/>
          <p:nvPr userDrawn="1"/>
        </p:nvSpPr>
        <p:spPr>
          <a:xfrm>
            <a:off x="0" y="1"/>
            <a:ext cx="3669554" cy="1828794"/>
          </a:xfrm>
          <a:custGeom>
            <a:avLst/>
            <a:gdLst>
              <a:gd name="connsiteX0" fmla="*/ 0 w 4617208"/>
              <a:gd name="connsiteY0" fmla="*/ 0 h 3611978"/>
              <a:gd name="connsiteX1" fmla="*/ 75986 w 4617208"/>
              <a:gd name="connsiteY1" fmla="*/ 0 h 3611978"/>
              <a:gd name="connsiteX2" fmla="*/ 4617208 w 4617208"/>
              <a:gd name="connsiteY2" fmla="*/ 1835592 h 3611978"/>
              <a:gd name="connsiteX3" fmla="*/ 0 w 4617208"/>
              <a:gd name="connsiteY3" fmla="*/ 3611978 h 3611978"/>
            </a:gdLst>
            <a:ahLst/>
            <a:cxnLst>
              <a:cxn ang="0">
                <a:pos x="connsiteX0" y="connsiteY0"/>
              </a:cxn>
              <a:cxn ang="0">
                <a:pos x="connsiteX1" y="connsiteY1"/>
              </a:cxn>
              <a:cxn ang="0">
                <a:pos x="connsiteX2" y="connsiteY2"/>
              </a:cxn>
              <a:cxn ang="0">
                <a:pos x="connsiteX3" y="connsiteY3"/>
              </a:cxn>
            </a:cxnLst>
            <a:rect l="l" t="t" r="r" b="b"/>
            <a:pathLst>
              <a:path w="4617208" h="3611978">
                <a:moveTo>
                  <a:pt x="0" y="0"/>
                </a:moveTo>
                <a:lnTo>
                  <a:pt x="75986" y="0"/>
                </a:lnTo>
                <a:lnTo>
                  <a:pt x="4617208" y="1835592"/>
                </a:lnTo>
                <a:lnTo>
                  <a:pt x="0" y="3611978"/>
                </a:lnTo>
                <a:close/>
              </a:path>
            </a:pathLst>
          </a:custGeom>
          <a:solidFill>
            <a:srgbClr val="1B729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1" descr="Picture 1">
            <a:extLst>
              <a:ext uri="{FF2B5EF4-FFF2-40B4-BE49-F238E27FC236}">
                <a16:creationId xmlns:a16="http://schemas.microsoft.com/office/drawing/2014/main" id="{8E5E1BAC-F17F-5644-B48C-94663C9F56BC}"/>
              </a:ext>
            </a:extLst>
          </p:cNvPr>
          <p:cNvPicPr>
            <a:picLocks noChangeAspect="1"/>
          </p:cNvPicPr>
          <p:nvPr userDrawn="1"/>
        </p:nvPicPr>
        <p:blipFill>
          <a:blip r:embed="rId4" cstate="screen">
            <a:lum bright="70000" contrast="-70000"/>
            <a:extLst>
              <a:ext uri="{28A0092B-C50C-407E-A947-70E740481C1C}">
                <a14:useLocalDpi xmlns:a14="http://schemas.microsoft.com/office/drawing/2010/main"/>
              </a:ext>
            </a:extLst>
          </a:blip>
          <a:stretch>
            <a:fillRect/>
          </a:stretch>
        </p:blipFill>
        <p:spPr>
          <a:xfrm>
            <a:off x="553791" y="5434335"/>
            <a:ext cx="2144527" cy="1097282"/>
          </a:xfrm>
          <a:prstGeom prst="rect">
            <a:avLst/>
          </a:prstGeom>
          <a:ln w="12700" cap="flat">
            <a:noFill/>
            <a:miter lim="400000"/>
          </a:ln>
          <a:effectLst/>
        </p:spPr>
      </p:pic>
      <p:sp>
        <p:nvSpPr>
          <p:cNvPr id="11" name="Title 1">
            <a:extLst>
              <a:ext uri="{FF2B5EF4-FFF2-40B4-BE49-F238E27FC236}">
                <a16:creationId xmlns:a16="http://schemas.microsoft.com/office/drawing/2014/main" id="{BC8CD21B-9345-2843-B211-0AD3833D0034}"/>
              </a:ext>
            </a:extLst>
          </p:cNvPr>
          <p:cNvSpPr>
            <a:spLocks noGrp="1"/>
          </p:cNvSpPr>
          <p:nvPr>
            <p:ph type="ctrTitle" hasCustomPrompt="1"/>
          </p:nvPr>
        </p:nvSpPr>
        <p:spPr>
          <a:xfrm>
            <a:off x="7749153" y="2245776"/>
            <a:ext cx="3833247" cy="1573071"/>
          </a:xfrm>
          <a:prstGeom prst="rect">
            <a:avLst/>
          </a:prstGeom>
        </p:spPr>
        <p:txBody>
          <a:bodyPr lIns="0" tIns="0" rIns="0" bIns="0" anchor="b" anchorCtr="0">
            <a:noAutofit/>
          </a:bodyPr>
          <a:lstStyle>
            <a:lvl1pPr algn="l" defTabSz="914400" rtl="0" eaLnBrk="1" latinLnBrk="0" hangingPunct="1">
              <a:lnSpc>
                <a:spcPts val="4000"/>
              </a:lnSpc>
              <a:spcBef>
                <a:spcPct val="0"/>
              </a:spcBef>
              <a:buNone/>
              <a:defRPr lang="en-US" sz="4000" b="1" i="0" u="none" kern="1200" cap="all" baseline="0" dirty="0">
                <a:solidFill>
                  <a:schemeClr val="bg2">
                    <a:lumMod val="25000"/>
                  </a:schemeClr>
                </a:solidFill>
                <a:latin typeface="+mj-lt"/>
                <a:ea typeface="+mj-ea"/>
                <a:cs typeface="+mj-cs"/>
              </a:defRPr>
            </a:lvl1pPr>
          </a:lstStyle>
          <a:p>
            <a:r>
              <a:rPr lang="en-US" dirty="0"/>
              <a:t>CLICK TO EDIT MASTER TITLE STYLE</a:t>
            </a:r>
          </a:p>
        </p:txBody>
      </p:sp>
      <p:sp>
        <p:nvSpPr>
          <p:cNvPr id="12" name="Subtitle 2">
            <a:extLst>
              <a:ext uri="{FF2B5EF4-FFF2-40B4-BE49-F238E27FC236}">
                <a16:creationId xmlns:a16="http://schemas.microsoft.com/office/drawing/2014/main" id="{19DC7C66-ECDB-2542-8018-26474FD84E92}"/>
              </a:ext>
            </a:extLst>
          </p:cNvPr>
          <p:cNvSpPr>
            <a:spLocks noGrp="1"/>
          </p:cNvSpPr>
          <p:nvPr>
            <p:ph type="subTitle" idx="1"/>
          </p:nvPr>
        </p:nvSpPr>
        <p:spPr>
          <a:xfrm>
            <a:off x="7749153" y="4132468"/>
            <a:ext cx="3833247" cy="546704"/>
          </a:xfrm>
          <a:prstGeom prst="rect">
            <a:avLst/>
          </a:prstGeom>
        </p:spPr>
        <p:txBody>
          <a:bodyPr lIns="0" tIns="0" rIns="0" bIns="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bg2">
                    <a:lumMod val="25000"/>
                  </a:schemeClr>
                </a:solidFill>
                <a:latin typeface="+mn-lt"/>
                <a:ea typeface="+mn-ea"/>
                <a:cs typeface="+mn-cs"/>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cxnSp>
        <p:nvCxnSpPr>
          <p:cNvPr id="13" name="white line">
            <a:extLst>
              <a:ext uri="{FF2B5EF4-FFF2-40B4-BE49-F238E27FC236}">
                <a16:creationId xmlns:a16="http://schemas.microsoft.com/office/drawing/2014/main" id="{114B0EBF-BBC5-DB45-ABF9-C3401219FFB4}"/>
              </a:ext>
            </a:extLst>
          </p:cNvPr>
          <p:cNvCxnSpPr>
            <a:cxnSpLocks/>
          </p:cNvCxnSpPr>
          <p:nvPr userDrawn="1"/>
        </p:nvCxnSpPr>
        <p:spPr>
          <a:xfrm>
            <a:off x="7749153" y="3975658"/>
            <a:ext cx="19143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38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cxnSp>
        <p:nvCxnSpPr>
          <p:cNvPr id="9" name="white line"/>
          <p:cNvCxnSpPr>
            <a:cxnSpLocks/>
          </p:cNvCxnSpPr>
          <p:nvPr userDrawn="1"/>
        </p:nvCxnSpPr>
        <p:spPr>
          <a:xfrm rot="5400000" flipV="1">
            <a:off x="4945779" y="1995967"/>
            <a:ext cx="0" cy="25524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around each other&#10;&#10;Description generated with high confidence">
            <a:extLst>
              <a:ext uri="{FF2B5EF4-FFF2-40B4-BE49-F238E27FC236}">
                <a16:creationId xmlns:a16="http://schemas.microsoft.com/office/drawing/2014/main" id="{EE0E7CA6-3E59-7742-9375-1C6560AF7EA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7796" b="7796"/>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24057AB-4CBE-9A4F-BF71-4F6CB4066026}"/>
              </a:ext>
            </a:extLst>
          </p:cNvPr>
          <p:cNvSpPr/>
          <p:nvPr userDrawn="1"/>
        </p:nvSpPr>
        <p:spPr>
          <a:xfrm>
            <a:off x="0" y="0"/>
            <a:ext cx="12192000" cy="6858000"/>
          </a:xfrm>
          <a:prstGeom prst="rect">
            <a:avLst/>
          </a:prstGeom>
          <a:gradFill>
            <a:gsLst>
              <a:gs pos="0">
                <a:schemeClr val="accent4">
                  <a:lumMod val="50000"/>
                </a:schemeClr>
              </a:gs>
              <a:gs pos="100000">
                <a:schemeClr val="accent4">
                  <a:lumMod val="50000"/>
                  <a:alpha val="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F6E0E295-AE7B-CC44-8114-36AF40D9E214}"/>
              </a:ext>
            </a:extLst>
          </p:cNvPr>
          <p:cNvSpPr/>
          <p:nvPr userDrawn="1"/>
        </p:nvSpPr>
        <p:spPr>
          <a:xfrm>
            <a:off x="-1" y="0"/>
            <a:ext cx="12192000" cy="6873498"/>
          </a:xfrm>
          <a:custGeom>
            <a:avLst/>
            <a:gdLst>
              <a:gd name="connsiteX0" fmla="*/ 3870119 w 12192000"/>
              <a:gd name="connsiteY0" fmla="*/ 0 h 6873498"/>
              <a:gd name="connsiteX1" fmla="*/ 9639550 w 12192000"/>
              <a:gd name="connsiteY1" fmla="*/ 0 h 6873498"/>
              <a:gd name="connsiteX2" fmla="*/ 10041701 w 12192000"/>
              <a:gd name="connsiteY2" fmla="*/ 0 h 6873498"/>
              <a:gd name="connsiteX3" fmla="*/ 12192000 w 12192000"/>
              <a:gd name="connsiteY3" fmla="*/ 0 h 6873498"/>
              <a:gd name="connsiteX4" fmla="*/ 12192000 w 12192000"/>
              <a:gd name="connsiteY4" fmla="*/ 6857996 h 6873498"/>
              <a:gd name="connsiteX5" fmla="*/ 10041701 w 12192000"/>
              <a:gd name="connsiteY5" fmla="*/ 6857996 h 6873498"/>
              <a:gd name="connsiteX6" fmla="*/ 10041701 w 12192000"/>
              <a:gd name="connsiteY6" fmla="*/ 6858000 h 6873498"/>
              <a:gd name="connsiteX7" fmla="*/ 0 w 12192000"/>
              <a:gd name="connsiteY7" fmla="*/ 6873498 h 6873498"/>
              <a:gd name="connsiteX8" fmla="*/ 3870119 w 12192000"/>
              <a:gd name="connsiteY8" fmla="*/ 0 h 68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3498">
                <a:moveTo>
                  <a:pt x="3870119" y="0"/>
                </a:moveTo>
                <a:lnTo>
                  <a:pt x="9639550" y="0"/>
                </a:lnTo>
                <a:lnTo>
                  <a:pt x="10041701" y="0"/>
                </a:lnTo>
                <a:lnTo>
                  <a:pt x="12192000" y="0"/>
                </a:lnTo>
                <a:lnTo>
                  <a:pt x="12192000" y="6857996"/>
                </a:lnTo>
                <a:lnTo>
                  <a:pt x="10041701" y="6857996"/>
                </a:lnTo>
                <a:lnTo>
                  <a:pt x="10041701" y="6858000"/>
                </a:lnTo>
                <a:lnTo>
                  <a:pt x="0" y="6873498"/>
                </a:lnTo>
                <a:cubicBezTo>
                  <a:pt x="1009371" y="4587498"/>
                  <a:pt x="2860748" y="2286000"/>
                  <a:pt x="3870119" y="0"/>
                </a:cubicBezTo>
                <a:close/>
              </a:path>
            </a:pathLst>
          </a:custGeom>
          <a:solidFill>
            <a:srgbClr val="1B729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7539E3C1-13E7-6C4F-99AE-C27EE2DD8086}"/>
              </a:ext>
            </a:extLst>
          </p:cNvPr>
          <p:cNvSpPr/>
          <p:nvPr userDrawn="1"/>
        </p:nvSpPr>
        <p:spPr>
          <a:xfrm>
            <a:off x="0" y="3834669"/>
            <a:ext cx="7997441" cy="3029981"/>
          </a:xfrm>
          <a:custGeom>
            <a:avLst/>
            <a:gdLst>
              <a:gd name="connsiteX0" fmla="*/ 0 w 7997441"/>
              <a:gd name="connsiteY0" fmla="*/ 0 h 3029981"/>
              <a:gd name="connsiteX1" fmla="*/ 7997441 w 7997441"/>
              <a:gd name="connsiteY1" fmla="*/ 3029980 h 3029981"/>
              <a:gd name="connsiteX2" fmla="*/ 0 w 7997441"/>
              <a:gd name="connsiteY2" fmla="*/ 3029981 h 3029981"/>
            </a:gdLst>
            <a:ahLst/>
            <a:cxnLst>
              <a:cxn ang="0">
                <a:pos x="connsiteX0" y="connsiteY0"/>
              </a:cxn>
              <a:cxn ang="0">
                <a:pos x="connsiteX1" y="connsiteY1"/>
              </a:cxn>
              <a:cxn ang="0">
                <a:pos x="connsiteX2" y="connsiteY2"/>
              </a:cxn>
            </a:cxnLst>
            <a:rect l="l" t="t" r="r" b="b"/>
            <a:pathLst>
              <a:path w="7997441" h="3029981">
                <a:moveTo>
                  <a:pt x="0" y="0"/>
                </a:moveTo>
                <a:lnTo>
                  <a:pt x="7997441" y="3029980"/>
                </a:lnTo>
                <a:lnTo>
                  <a:pt x="0" y="3029981"/>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Title 1">
            <a:extLst>
              <a:ext uri="{FF2B5EF4-FFF2-40B4-BE49-F238E27FC236}">
                <a16:creationId xmlns:a16="http://schemas.microsoft.com/office/drawing/2014/main" id="{034C4AC3-47BE-3D42-AF26-964A1425EEE0}"/>
              </a:ext>
            </a:extLst>
          </p:cNvPr>
          <p:cNvSpPr>
            <a:spLocks noGrp="1"/>
          </p:cNvSpPr>
          <p:nvPr>
            <p:ph type="ctrTitle" hasCustomPrompt="1"/>
          </p:nvPr>
        </p:nvSpPr>
        <p:spPr>
          <a:xfrm>
            <a:off x="3527083" y="1933422"/>
            <a:ext cx="8055317" cy="1573071"/>
          </a:xfrm>
          <a:prstGeom prst="rect">
            <a:avLst/>
          </a:prstGeom>
        </p:spPr>
        <p:txBody>
          <a:bodyPr lIns="0" tIns="0" rIns="0" bIns="0" anchor="b" anchorCtr="0">
            <a:noAutofit/>
          </a:bodyPr>
          <a:lstStyle>
            <a:lvl1pPr algn="l">
              <a:lnSpc>
                <a:spcPts val="4000"/>
              </a:lnSpc>
              <a:defRPr sz="4400" b="1" cap="all" baseline="0">
                <a:solidFill>
                  <a:schemeClr val="bg1"/>
                </a:solidFill>
              </a:defRPr>
            </a:lvl1pPr>
          </a:lstStyle>
          <a:p>
            <a:r>
              <a:rPr lang="en-US" dirty="0"/>
              <a:t>CLICK TO EDIT MASTER </a:t>
            </a:r>
            <a:br>
              <a:rPr lang="en-US" dirty="0"/>
            </a:br>
            <a:r>
              <a:rPr lang="en-US" dirty="0"/>
              <a:t>TITLE STYLE</a:t>
            </a:r>
          </a:p>
        </p:txBody>
      </p:sp>
      <p:sp>
        <p:nvSpPr>
          <p:cNvPr id="14" name="Subtitle 2">
            <a:extLst>
              <a:ext uri="{FF2B5EF4-FFF2-40B4-BE49-F238E27FC236}">
                <a16:creationId xmlns:a16="http://schemas.microsoft.com/office/drawing/2014/main" id="{AC85CACB-0E32-ED4C-B1D4-DA5E8442AD08}"/>
              </a:ext>
            </a:extLst>
          </p:cNvPr>
          <p:cNvSpPr>
            <a:spLocks noGrp="1"/>
          </p:cNvSpPr>
          <p:nvPr>
            <p:ph type="subTitle" idx="1"/>
          </p:nvPr>
        </p:nvSpPr>
        <p:spPr>
          <a:xfrm>
            <a:off x="3527083" y="3820114"/>
            <a:ext cx="8055317" cy="546704"/>
          </a:xfrm>
          <a:prstGeom prst="rect">
            <a:avLst/>
          </a:prstGeom>
        </p:spPr>
        <p:txBody>
          <a:bodyPr lIns="0" tIns="0" rIns="0" bIns="0">
            <a:no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cxnSp>
        <p:nvCxnSpPr>
          <p:cNvPr id="15" name="white line">
            <a:extLst>
              <a:ext uri="{FF2B5EF4-FFF2-40B4-BE49-F238E27FC236}">
                <a16:creationId xmlns:a16="http://schemas.microsoft.com/office/drawing/2014/main" id="{341B75A7-2259-DD4E-983D-7E4789218DC8}"/>
              </a:ext>
            </a:extLst>
          </p:cNvPr>
          <p:cNvCxnSpPr>
            <a:cxnSpLocks/>
          </p:cNvCxnSpPr>
          <p:nvPr userDrawn="1"/>
        </p:nvCxnSpPr>
        <p:spPr>
          <a:xfrm rot="5400000" flipV="1">
            <a:off x="4484251" y="2706136"/>
            <a:ext cx="0" cy="1914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88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62C3-6EC4-C741-B3F8-20E1349B5D10}"/>
              </a:ext>
            </a:extLst>
          </p:cNvPr>
          <p:cNvSpPr>
            <a:spLocks noGrp="1"/>
          </p:cNvSpPr>
          <p:nvPr>
            <p:ph type="title"/>
          </p:nvPr>
        </p:nvSpPr>
        <p:spPr/>
        <p:txBody>
          <a:bodyPr/>
          <a:lstStyle/>
          <a:p>
            <a:r>
              <a:rPr lang="en-US" dirty="0"/>
              <a:t>Click to edit Master title style</a:t>
            </a:r>
          </a:p>
        </p:txBody>
      </p:sp>
      <p:sp>
        <p:nvSpPr>
          <p:cNvPr id="6" name="Footer Placeholder 34">
            <a:extLst>
              <a:ext uri="{FF2B5EF4-FFF2-40B4-BE49-F238E27FC236}">
                <a16:creationId xmlns:a16="http://schemas.microsoft.com/office/drawing/2014/main" id="{58CE83BA-6898-B444-834C-7E257CB2F5EE}"/>
              </a:ext>
            </a:extLst>
          </p:cNvPr>
          <p:cNvSpPr>
            <a:spLocks noGrp="1"/>
          </p:cNvSpPr>
          <p:nvPr>
            <p:ph type="ftr" sz="quarter" idx="3"/>
          </p:nvPr>
        </p:nvSpPr>
        <p:spPr>
          <a:xfrm>
            <a:off x="609600" y="5807075"/>
            <a:ext cx="10972800" cy="365125"/>
          </a:xfrm>
          <a:prstGeom prst="rect">
            <a:avLst/>
          </a:prstGeom>
        </p:spPr>
        <p:txBody>
          <a:bodyPr vert="horz" lIns="0" tIns="0" rIns="0" bIns="0" rtlCol="0" anchor="b"/>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17809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62C3-6EC4-C741-B3F8-20E1349B5D10}"/>
              </a:ext>
            </a:extLst>
          </p:cNvPr>
          <p:cNvSpPr>
            <a:spLocks noGrp="1"/>
          </p:cNvSpPr>
          <p:nvPr>
            <p:ph type="title"/>
          </p:nvPr>
        </p:nvSpPr>
        <p:spPr>
          <a:xfrm>
            <a:off x="609600" y="219308"/>
            <a:ext cx="10972800" cy="618893"/>
          </a:xfrm>
        </p:spPr>
        <p:txBody>
          <a:bodyPr/>
          <a:lstStyle/>
          <a:p>
            <a:r>
              <a:rPr lang="en-US" dirty="0"/>
              <a:t>Click to edit Master title style</a:t>
            </a:r>
          </a:p>
        </p:txBody>
      </p:sp>
      <p:sp>
        <p:nvSpPr>
          <p:cNvPr id="6" name="Footer Placeholder 34">
            <a:extLst>
              <a:ext uri="{FF2B5EF4-FFF2-40B4-BE49-F238E27FC236}">
                <a16:creationId xmlns:a16="http://schemas.microsoft.com/office/drawing/2014/main" id="{58CE83BA-6898-B444-834C-7E257CB2F5EE}"/>
              </a:ext>
            </a:extLst>
          </p:cNvPr>
          <p:cNvSpPr>
            <a:spLocks noGrp="1"/>
          </p:cNvSpPr>
          <p:nvPr>
            <p:ph type="ftr" sz="quarter" idx="3"/>
          </p:nvPr>
        </p:nvSpPr>
        <p:spPr>
          <a:xfrm>
            <a:off x="609600" y="5807075"/>
            <a:ext cx="10972800" cy="365125"/>
          </a:xfrm>
          <a:prstGeom prst="rect">
            <a:avLst/>
          </a:prstGeom>
        </p:spPr>
        <p:txBody>
          <a:bodyPr vert="horz" lIns="0" tIns="0" rIns="0" bIns="0" rtlCol="0" anchor="b"/>
          <a:lstStyle>
            <a:lvl1pPr algn="l">
              <a:defRPr sz="900">
                <a:solidFill>
                  <a:schemeClr val="tx1">
                    <a:tint val="75000"/>
                  </a:schemeClr>
                </a:solidFill>
              </a:defRPr>
            </a:lvl1pPr>
          </a:lstStyle>
          <a:p>
            <a:endParaRPr lang="en-US"/>
          </a:p>
        </p:txBody>
      </p:sp>
      <p:sp>
        <p:nvSpPr>
          <p:cNvPr id="5" name="Text Placeholder 4">
            <a:extLst>
              <a:ext uri="{FF2B5EF4-FFF2-40B4-BE49-F238E27FC236}">
                <a16:creationId xmlns:a16="http://schemas.microsoft.com/office/drawing/2014/main" id="{6C1AED77-20C3-D24F-A2DC-421FCEAC6B45}"/>
              </a:ext>
            </a:extLst>
          </p:cNvPr>
          <p:cNvSpPr>
            <a:spLocks noGrp="1"/>
          </p:cNvSpPr>
          <p:nvPr>
            <p:ph type="body" sz="quarter" idx="11"/>
          </p:nvPr>
        </p:nvSpPr>
        <p:spPr>
          <a:xfrm>
            <a:off x="609600" y="870094"/>
            <a:ext cx="10972800" cy="365760"/>
          </a:xfrm>
        </p:spPr>
        <p:txBody>
          <a:bodyPr lIns="0" tIns="0" rIns="0" bIns="0" anchor="ctr">
            <a:noAutofit/>
          </a:bodyPr>
          <a:lstStyle>
            <a:lvl1pPr marL="0" indent="0">
              <a:buNone/>
              <a:defRPr sz="2400"/>
            </a:lvl1pPr>
            <a:lvl2pPr marL="182880" indent="0">
              <a:buNone/>
              <a:defRPr/>
            </a:lvl2pPr>
            <a:lvl3pPr marL="365760" indent="0">
              <a:buNone/>
              <a:defRPr/>
            </a:lvl3pPr>
            <a:lvl4pPr marL="548640" indent="0">
              <a:buNone/>
              <a:defRPr/>
            </a:lvl4pPr>
            <a:lvl5pPr marL="731520" indent="0">
              <a:buNone/>
              <a:defRPr/>
            </a:lvl5pPr>
          </a:lstStyle>
          <a:p>
            <a:pPr lvl="0"/>
            <a:r>
              <a:rPr lang="en-US" dirty="0"/>
              <a:t>Edit Master text styles</a:t>
            </a:r>
          </a:p>
        </p:txBody>
      </p:sp>
    </p:spTree>
    <p:extLst>
      <p:ext uri="{BB962C8B-B14F-4D97-AF65-F5344CB8AC3E}">
        <p14:creationId xmlns:p14="http://schemas.microsoft.com/office/powerpoint/2010/main" val="373144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8D68E5-47EA-2349-914A-87DDA35A47FA}"/>
              </a:ext>
            </a:extLst>
          </p:cNvPr>
          <p:cNvSpPr/>
          <p:nvPr userDrawn="1"/>
        </p:nvSpPr>
        <p:spPr>
          <a:xfrm>
            <a:off x="-1" y="6476743"/>
            <a:ext cx="12175905" cy="381257"/>
          </a:xfrm>
          <a:prstGeom prst="rect">
            <a:avLst/>
          </a:pr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u="none" dirty="0"/>
          </a:p>
        </p:txBody>
      </p:sp>
      <p:sp>
        <p:nvSpPr>
          <p:cNvPr id="14" name="Rectangle 13">
            <a:extLst>
              <a:ext uri="{FF2B5EF4-FFF2-40B4-BE49-F238E27FC236}">
                <a16:creationId xmlns:a16="http://schemas.microsoft.com/office/drawing/2014/main" id="{8FEC14AA-C681-494A-B670-A7DBF305A111}"/>
              </a:ext>
            </a:extLst>
          </p:cNvPr>
          <p:cNvSpPr/>
          <p:nvPr userDrawn="1"/>
        </p:nvSpPr>
        <p:spPr>
          <a:xfrm>
            <a:off x="-1" y="0"/>
            <a:ext cx="9312813" cy="45719"/>
          </a:xfrm>
          <a:prstGeom prst="rect">
            <a:avLst/>
          </a:prstGeom>
          <a:solidFill>
            <a:srgbClr val="1B7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5E2CC82-04AA-C74B-9203-50E0E97A3EEA}"/>
              </a:ext>
            </a:extLst>
          </p:cNvPr>
          <p:cNvSpPr/>
          <p:nvPr userDrawn="1"/>
        </p:nvSpPr>
        <p:spPr>
          <a:xfrm>
            <a:off x="9312813" y="0"/>
            <a:ext cx="2879188"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6">
            <a:extLst>
              <a:ext uri="{FF2B5EF4-FFF2-40B4-BE49-F238E27FC236}">
                <a16:creationId xmlns:a16="http://schemas.microsoft.com/office/drawing/2014/main" id="{DE9BCE12-012A-6F47-AAE6-DE6CE15BE4A6}"/>
              </a:ext>
            </a:extLst>
          </p:cNvPr>
          <p:cNvSpPr/>
          <p:nvPr userDrawn="1"/>
        </p:nvSpPr>
        <p:spPr>
          <a:xfrm rot="5608166" flipH="1" flipV="1">
            <a:off x="11447524" y="6145435"/>
            <a:ext cx="445080" cy="1043872"/>
          </a:xfrm>
          <a:custGeom>
            <a:avLst/>
            <a:gdLst>
              <a:gd name="connsiteX0" fmla="*/ 445080 w 445080"/>
              <a:gd name="connsiteY0" fmla="*/ 1020725 h 1043872"/>
              <a:gd name="connsiteX1" fmla="*/ 63288 w 445080"/>
              <a:gd name="connsiteY1" fmla="*/ 1043872 h 1043872"/>
              <a:gd name="connsiteX2" fmla="*/ 31147 w 445080"/>
              <a:gd name="connsiteY2" fmla="*/ 513721 h 1043872"/>
              <a:gd name="connsiteX3" fmla="*/ 279418 w 445080"/>
              <a:gd name="connsiteY3" fmla="*/ 341035 h 1043872"/>
              <a:gd name="connsiteX4" fmla="*/ 31146 w 445080"/>
              <a:gd name="connsiteY4" fmla="*/ 513721 h 1043872"/>
              <a:gd name="connsiteX5" fmla="*/ 0 w 445080"/>
              <a:gd name="connsiteY5" fmla="*/ 0 h 1043872"/>
              <a:gd name="connsiteX6" fmla="*/ 1 w 445080"/>
              <a:gd name="connsiteY6" fmla="*/ 1 h 1043872"/>
              <a:gd name="connsiteX7" fmla="*/ 1 w 445080"/>
              <a:gd name="connsiteY7" fmla="*/ 0 h 1043872"/>
              <a:gd name="connsiteX8" fmla="*/ 413817 w 445080"/>
              <a:gd name="connsiteY8" fmla="*/ 505069 h 104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080" h="1043872">
                <a:moveTo>
                  <a:pt x="445080" y="1020725"/>
                </a:moveTo>
                <a:lnTo>
                  <a:pt x="63288" y="1043872"/>
                </a:lnTo>
                <a:lnTo>
                  <a:pt x="31147" y="513721"/>
                </a:lnTo>
                <a:lnTo>
                  <a:pt x="279418" y="341035"/>
                </a:lnTo>
                <a:lnTo>
                  <a:pt x="31146" y="513721"/>
                </a:lnTo>
                <a:lnTo>
                  <a:pt x="0" y="0"/>
                </a:lnTo>
                <a:lnTo>
                  <a:pt x="1" y="1"/>
                </a:lnTo>
                <a:lnTo>
                  <a:pt x="1" y="0"/>
                </a:lnTo>
                <a:lnTo>
                  <a:pt x="413817" y="505069"/>
                </a:lnTo>
                <a:close/>
              </a:path>
            </a:pathLst>
          </a:custGeom>
          <a:solidFill>
            <a:srgbClr val="1B72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TextBox 16">
            <a:extLst>
              <a:ext uri="{FF2B5EF4-FFF2-40B4-BE49-F238E27FC236}">
                <a16:creationId xmlns:a16="http://schemas.microsoft.com/office/drawing/2014/main" id="{30AD4AF7-B063-B545-AC77-2DE8DFD58633}"/>
              </a:ext>
            </a:extLst>
          </p:cNvPr>
          <p:cNvSpPr txBox="1"/>
          <p:nvPr userDrawn="1"/>
        </p:nvSpPr>
        <p:spPr>
          <a:xfrm>
            <a:off x="11629079" y="6542394"/>
            <a:ext cx="546825" cy="230832"/>
          </a:xfrm>
          <a:prstGeom prst="rect">
            <a:avLst/>
          </a:prstGeom>
          <a:noFill/>
        </p:spPr>
        <p:txBody>
          <a:bodyPr wrap="square" lIns="0" tIns="0" rIns="0" bIns="0" rtlCol="0" anchor="ctr" anchorCtr="0">
            <a:noAutofit/>
          </a:bodyPr>
          <a:lstStyle/>
          <a:p>
            <a:pPr algn="ctr"/>
            <a:fld id="{996B5273-46EB-4870-A6B0-6E7F43CBD6D0}" type="slidenum">
              <a:rPr lang="en-US" sz="900" smtClean="0">
                <a:solidFill>
                  <a:schemeClr val="bg1"/>
                </a:solidFill>
              </a:rPr>
              <a:t>‹#›</a:t>
            </a:fld>
            <a:endParaRPr lang="en-US" sz="1350" dirty="0">
              <a:solidFill>
                <a:schemeClr val="bg1"/>
              </a:solidFill>
            </a:endParaRPr>
          </a:p>
        </p:txBody>
      </p:sp>
      <p:grpSp>
        <p:nvGrpSpPr>
          <p:cNvPr id="4" name="Group 3">
            <a:extLst>
              <a:ext uri="{FF2B5EF4-FFF2-40B4-BE49-F238E27FC236}">
                <a16:creationId xmlns:a16="http://schemas.microsoft.com/office/drawing/2014/main" id="{6E8C136E-5B2F-CC4C-8674-0AB9BC005271}"/>
              </a:ext>
            </a:extLst>
          </p:cNvPr>
          <p:cNvGrpSpPr/>
          <p:nvPr userDrawn="1"/>
        </p:nvGrpSpPr>
        <p:grpSpPr>
          <a:xfrm>
            <a:off x="0" y="6388282"/>
            <a:ext cx="2665224" cy="473596"/>
            <a:chOff x="0" y="6388282"/>
            <a:chExt cx="2665224" cy="473596"/>
          </a:xfrm>
        </p:grpSpPr>
        <p:sp>
          <p:nvSpPr>
            <p:cNvPr id="20" name="Freeform 19">
              <a:extLst>
                <a:ext uri="{FF2B5EF4-FFF2-40B4-BE49-F238E27FC236}">
                  <a16:creationId xmlns:a16="http://schemas.microsoft.com/office/drawing/2014/main" id="{9E4448E7-9162-8948-99A5-A8044E3A8836}"/>
                </a:ext>
              </a:extLst>
            </p:cNvPr>
            <p:cNvSpPr/>
            <p:nvPr userDrawn="1"/>
          </p:nvSpPr>
          <p:spPr>
            <a:xfrm>
              <a:off x="0" y="6388282"/>
              <a:ext cx="2665224" cy="473596"/>
            </a:xfrm>
            <a:custGeom>
              <a:avLst/>
              <a:gdLst>
                <a:gd name="connsiteX0" fmla="*/ 0 w 2665224"/>
                <a:gd name="connsiteY0" fmla="*/ 0 h 473596"/>
                <a:gd name="connsiteX1" fmla="*/ 2009997 w 2665224"/>
                <a:gd name="connsiteY1" fmla="*/ 0 h 473596"/>
                <a:gd name="connsiteX2" fmla="*/ 2665224 w 2665224"/>
                <a:gd name="connsiteY2" fmla="*/ 473596 h 473596"/>
                <a:gd name="connsiteX3" fmla="*/ 0 w 2665224"/>
                <a:gd name="connsiteY3" fmla="*/ 473596 h 473596"/>
              </a:gdLst>
              <a:ahLst/>
              <a:cxnLst>
                <a:cxn ang="0">
                  <a:pos x="connsiteX0" y="connsiteY0"/>
                </a:cxn>
                <a:cxn ang="0">
                  <a:pos x="connsiteX1" y="connsiteY1"/>
                </a:cxn>
                <a:cxn ang="0">
                  <a:pos x="connsiteX2" y="connsiteY2"/>
                </a:cxn>
                <a:cxn ang="0">
                  <a:pos x="connsiteX3" y="connsiteY3"/>
                </a:cxn>
              </a:cxnLst>
              <a:rect l="l" t="t" r="r" b="b"/>
              <a:pathLst>
                <a:path w="2665224" h="473596">
                  <a:moveTo>
                    <a:pt x="0" y="0"/>
                  </a:moveTo>
                  <a:lnTo>
                    <a:pt x="2009997" y="0"/>
                  </a:lnTo>
                  <a:lnTo>
                    <a:pt x="2665224" y="473596"/>
                  </a:lnTo>
                  <a:lnTo>
                    <a:pt x="0" y="473596"/>
                  </a:lnTo>
                  <a:close/>
                </a:path>
              </a:pathLst>
            </a:custGeom>
            <a:solidFill>
              <a:srgbClr val="1B7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9" name="Picture 1" descr="Picture 1">
              <a:extLst>
                <a:ext uri="{FF2B5EF4-FFF2-40B4-BE49-F238E27FC236}">
                  <a16:creationId xmlns:a16="http://schemas.microsoft.com/office/drawing/2014/main" id="{588F15F8-9DC7-104B-91BA-D994470A5E2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609600" y="6476743"/>
              <a:ext cx="586096" cy="299886"/>
            </a:xfrm>
            <a:prstGeom prst="rect">
              <a:avLst/>
            </a:prstGeom>
            <a:ln w="12700" cap="flat">
              <a:noFill/>
              <a:miter lim="400000"/>
            </a:ln>
            <a:effectLst/>
          </p:spPr>
        </p:pic>
      </p:grpSp>
    </p:spTree>
    <p:extLst>
      <p:ext uri="{BB962C8B-B14F-4D97-AF65-F5344CB8AC3E}">
        <p14:creationId xmlns:p14="http://schemas.microsoft.com/office/powerpoint/2010/main" val="199712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62C3-6EC4-C741-B3F8-20E1349B5D10}"/>
              </a:ext>
            </a:extLst>
          </p:cNvPr>
          <p:cNvSpPr>
            <a:spLocks noGrp="1"/>
          </p:cNvSpPr>
          <p:nvPr>
            <p:ph type="title"/>
          </p:nvPr>
        </p:nvSpPr>
        <p:spPr/>
        <p:txBody>
          <a:bodyPr/>
          <a:lstStyle/>
          <a:p>
            <a:r>
              <a:rPr lang="en-US" dirty="0"/>
              <a:t>Click to edit Master title style</a:t>
            </a:r>
          </a:p>
        </p:txBody>
      </p:sp>
      <p:sp>
        <p:nvSpPr>
          <p:cNvPr id="5" name="Text Placeholder 1">
            <a:extLst>
              <a:ext uri="{FF2B5EF4-FFF2-40B4-BE49-F238E27FC236}">
                <a16:creationId xmlns:a16="http://schemas.microsoft.com/office/drawing/2014/main" id="{C56BBD9C-6936-0D4A-9DD6-07AA434C729B}"/>
              </a:ext>
            </a:extLst>
          </p:cNvPr>
          <p:cNvSpPr>
            <a:spLocks noGrp="1"/>
          </p:cNvSpPr>
          <p:nvPr>
            <p:ph idx="1"/>
          </p:nvPr>
        </p:nvSpPr>
        <p:spPr>
          <a:xfrm>
            <a:off x="609600" y="870094"/>
            <a:ext cx="10972800" cy="5302106"/>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Tree>
    <p:extLst>
      <p:ext uri="{BB962C8B-B14F-4D97-AF65-F5344CB8AC3E}">
        <p14:creationId xmlns:p14="http://schemas.microsoft.com/office/powerpoint/2010/main" val="97654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62C3-6EC4-C741-B3F8-20E1349B5D10}"/>
              </a:ext>
            </a:extLst>
          </p:cNvPr>
          <p:cNvSpPr>
            <a:spLocks noGrp="1"/>
          </p:cNvSpPr>
          <p:nvPr>
            <p:ph type="title"/>
          </p:nvPr>
        </p:nvSpPr>
        <p:spPr/>
        <p:txBody>
          <a:bodyPr/>
          <a:lstStyle/>
          <a:p>
            <a:r>
              <a:rPr lang="en-US" dirty="0"/>
              <a:t>Click to edit Master title style</a:t>
            </a:r>
          </a:p>
        </p:txBody>
      </p:sp>
      <p:sp>
        <p:nvSpPr>
          <p:cNvPr id="5" name="Text Placeholder 1">
            <a:extLst>
              <a:ext uri="{FF2B5EF4-FFF2-40B4-BE49-F238E27FC236}">
                <a16:creationId xmlns:a16="http://schemas.microsoft.com/office/drawing/2014/main" id="{C56BBD9C-6936-0D4A-9DD6-07AA434C729B}"/>
              </a:ext>
            </a:extLst>
          </p:cNvPr>
          <p:cNvSpPr>
            <a:spLocks noGrp="1"/>
          </p:cNvSpPr>
          <p:nvPr>
            <p:ph idx="1"/>
          </p:nvPr>
        </p:nvSpPr>
        <p:spPr>
          <a:xfrm>
            <a:off x="609600" y="870094"/>
            <a:ext cx="5295900" cy="5302106"/>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
        <p:nvSpPr>
          <p:cNvPr id="4" name="Text Placeholder 1">
            <a:extLst>
              <a:ext uri="{FF2B5EF4-FFF2-40B4-BE49-F238E27FC236}">
                <a16:creationId xmlns:a16="http://schemas.microsoft.com/office/drawing/2014/main" id="{408D952A-BB17-7F4A-8FA4-296EB72A196C}"/>
              </a:ext>
            </a:extLst>
          </p:cNvPr>
          <p:cNvSpPr>
            <a:spLocks noGrp="1"/>
          </p:cNvSpPr>
          <p:nvPr>
            <p:ph idx="10"/>
          </p:nvPr>
        </p:nvSpPr>
        <p:spPr>
          <a:xfrm>
            <a:off x="6302000" y="870094"/>
            <a:ext cx="5280400" cy="5302106"/>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Tree>
    <p:extLst>
      <p:ext uri="{BB962C8B-B14F-4D97-AF65-F5344CB8AC3E}">
        <p14:creationId xmlns:p14="http://schemas.microsoft.com/office/powerpoint/2010/main" val="327839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62C3-6EC4-C741-B3F8-20E1349B5D10}"/>
              </a:ext>
            </a:extLst>
          </p:cNvPr>
          <p:cNvSpPr>
            <a:spLocks noGrp="1"/>
          </p:cNvSpPr>
          <p:nvPr>
            <p:ph type="title"/>
          </p:nvPr>
        </p:nvSpPr>
        <p:spPr/>
        <p:txBody>
          <a:bodyPr/>
          <a:lstStyle/>
          <a:p>
            <a:r>
              <a:rPr lang="en-US" dirty="0"/>
              <a:t>Click to edit Master title style</a:t>
            </a:r>
          </a:p>
        </p:txBody>
      </p:sp>
      <p:sp>
        <p:nvSpPr>
          <p:cNvPr id="5" name="Text Placeholder 1">
            <a:extLst>
              <a:ext uri="{FF2B5EF4-FFF2-40B4-BE49-F238E27FC236}">
                <a16:creationId xmlns:a16="http://schemas.microsoft.com/office/drawing/2014/main" id="{C56BBD9C-6936-0D4A-9DD6-07AA434C729B}"/>
              </a:ext>
            </a:extLst>
          </p:cNvPr>
          <p:cNvSpPr>
            <a:spLocks noGrp="1"/>
          </p:cNvSpPr>
          <p:nvPr>
            <p:ph idx="1"/>
          </p:nvPr>
        </p:nvSpPr>
        <p:spPr>
          <a:xfrm>
            <a:off x="609600" y="870094"/>
            <a:ext cx="10972800" cy="2460549"/>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
        <p:nvSpPr>
          <p:cNvPr id="4" name="Text Placeholder 1">
            <a:extLst>
              <a:ext uri="{FF2B5EF4-FFF2-40B4-BE49-F238E27FC236}">
                <a16:creationId xmlns:a16="http://schemas.microsoft.com/office/drawing/2014/main" id="{408D952A-BB17-7F4A-8FA4-296EB72A196C}"/>
              </a:ext>
            </a:extLst>
          </p:cNvPr>
          <p:cNvSpPr>
            <a:spLocks noGrp="1"/>
          </p:cNvSpPr>
          <p:nvPr>
            <p:ph idx="10"/>
          </p:nvPr>
        </p:nvSpPr>
        <p:spPr>
          <a:xfrm>
            <a:off x="609600" y="3711647"/>
            <a:ext cx="10972800" cy="2460553"/>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spTree>
    <p:extLst>
      <p:ext uri="{BB962C8B-B14F-4D97-AF65-F5344CB8AC3E}">
        <p14:creationId xmlns:p14="http://schemas.microsoft.com/office/powerpoint/2010/main" val="1323798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F3FB538-DD83-6943-A619-458F816376C9}"/>
              </a:ext>
            </a:extLst>
          </p:cNvPr>
          <p:cNvSpPr/>
          <p:nvPr userDrawn="1"/>
        </p:nvSpPr>
        <p:spPr>
          <a:xfrm>
            <a:off x="-1" y="6476743"/>
            <a:ext cx="12175905" cy="381257"/>
          </a:xfrm>
          <a:prstGeom prst="rect">
            <a:avLst/>
          </a:pr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u="none" dirty="0"/>
          </a:p>
        </p:txBody>
      </p:sp>
      <p:sp>
        <p:nvSpPr>
          <p:cNvPr id="32" name="Freeform 31">
            <a:extLst>
              <a:ext uri="{FF2B5EF4-FFF2-40B4-BE49-F238E27FC236}">
                <a16:creationId xmlns:a16="http://schemas.microsoft.com/office/drawing/2014/main" id="{3F398DBD-F82E-8C44-8633-E26DD06B13F7}"/>
              </a:ext>
            </a:extLst>
          </p:cNvPr>
          <p:cNvSpPr/>
          <p:nvPr userDrawn="1"/>
        </p:nvSpPr>
        <p:spPr>
          <a:xfrm>
            <a:off x="11145142" y="6475423"/>
            <a:ext cx="1045789" cy="382495"/>
          </a:xfrm>
          <a:custGeom>
            <a:avLst/>
            <a:gdLst>
              <a:gd name="connsiteX0" fmla="*/ 1045789 w 1045789"/>
              <a:gd name="connsiteY0" fmla="*/ 0 h 382495"/>
              <a:gd name="connsiteX1" fmla="*/ 1045789 w 1045789"/>
              <a:gd name="connsiteY1" fmla="*/ 382494 h 382495"/>
              <a:gd name="connsiteX2" fmla="*/ 514665 w 1045789"/>
              <a:gd name="connsiteY2" fmla="*/ 382493 h 382495"/>
              <a:gd name="connsiteX3" fmla="*/ 357320 w 1045789"/>
              <a:gd name="connsiteY3" fmla="*/ 124227 h 382495"/>
              <a:gd name="connsiteX4" fmla="*/ 514665 w 1045789"/>
              <a:gd name="connsiteY4" fmla="*/ 382494 h 382495"/>
              <a:gd name="connsiteX5" fmla="*/ 0 w 1045789"/>
              <a:gd name="connsiteY5" fmla="*/ 382495 h 382495"/>
              <a:gd name="connsiteX6" fmla="*/ 1 w 1045789"/>
              <a:gd name="connsiteY6" fmla="*/ 382494 h 382495"/>
              <a:gd name="connsiteX7" fmla="*/ 0 w 1045789"/>
              <a:gd name="connsiteY7" fmla="*/ 382494 h 382495"/>
              <a:gd name="connsiteX8" fmla="*/ 529186 w 1045789"/>
              <a:gd name="connsiteY8" fmla="*/ 1 h 38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789" h="382495">
                <a:moveTo>
                  <a:pt x="1045789" y="0"/>
                </a:moveTo>
                <a:lnTo>
                  <a:pt x="1045789" y="382494"/>
                </a:lnTo>
                <a:lnTo>
                  <a:pt x="514665" y="382493"/>
                </a:lnTo>
                <a:lnTo>
                  <a:pt x="357320" y="124227"/>
                </a:lnTo>
                <a:lnTo>
                  <a:pt x="514665" y="382494"/>
                </a:lnTo>
                <a:lnTo>
                  <a:pt x="0" y="382495"/>
                </a:lnTo>
                <a:lnTo>
                  <a:pt x="1" y="382494"/>
                </a:lnTo>
                <a:lnTo>
                  <a:pt x="0" y="382494"/>
                </a:lnTo>
                <a:lnTo>
                  <a:pt x="529186"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D65E154B-664A-D94E-9BE0-B554B1A1118C}"/>
              </a:ext>
            </a:extLst>
          </p:cNvPr>
          <p:cNvSpPr txBox="1"/>
          <p:nvPr userDrawn="1"/>
        </p:nvSpPr>
        <p:spPr>
          <a:xfrm>
            <a:off x="11629079" y="6551254"/>
            <a:ext cx="546825" cy="230832"/>
          </a:xfrm>
          <a:prstGeom prst="rect">
            <a:avLst/>
          </a:prstGeom>
          <a:noFill/>
        </p:spPr>
        <p:txBody>
          <a:bodyPr wrap="square" lIns="0" tIns="0" rIns="0" bIns="0" rtlCol="0" anchor="ctr" anchorCtr="0">
            <a:noAutofit/>
          </a:bodyPr>
          <a:lstStyle/>
          <a:p>
            <a:pPr algn="ctr"/>
            <a:fld id="{996B5273-46EB-4870-A6B0-6E7F43CBD6D0}" type="slidenum">
              <a:rPr lang="en-US" sz="900" smtClean="0">
                <a:solidFill>
                  <a:schemeClr val="bg1"/>
                </a:solidFill>
              </a:rPr>
              <a:t>‹#›</a:t>
            </a:fld>
            <a:endParaRPr lang="en-US" sz="1350" dirty="0">
              <a:solidFill>
                <a:schemeClr val="bg1"/>
              </a:solidFill>
            </a:endParaRPr>
          </a:p>
        </p:txBody>
      </p:sp>
      <p:sp>
        <p:nvSpPr>
          <p:cNvPr id="15" name="Title Placeholder 14">
            <a:extLst>
              <a:ext uri="{FF2B5EF4-FFF2-40B4-BE49-F238E27FC236}">
                <a16:creationId xmlns:a16="http://schemas.microsoft.com/office/drawing/2014/main" id="{301BF0E3-1A0B-4C4C-AB6F-D909644FBAE3}"/>
              </a:ext>
            </a:extLst>
          </p:cNvPr>
          <p:cNvSpPr>
            <a:spLocks noGrp="1"/>
          </p:cNvSpPr>
          <p:nvPr>
            <p:ph type="title"/>
          </p:nvPr>
        </p:nvSpPr>
        <p:spPr>
          <a:xfrm>
            <a:off x="609600" y="219308"/>
            <a:ext cx="10972800" cy="618893"/>
          </a:xfrm>
          <a:prstGeom prst="rect">
            <a:avLst/>
          </a:prstGeom>
        </p:spPr>
        <p:txBody>
          <a:bodyPr vert="horz" lIns="0" tIns="0" rIns="0" bIns="0" rtlCol="0" anchor="b">
            <a:normAutofit/>
          </a:bodyPr>
          <a:lstStyle/>
          <a:p>
            <a:r>
              <a:rPr lang="en-US" dirty="0"/>
              <a:t>Click to edit Master title style</a:t>
            </a:r>
          </a:p>
        </p:txBody>
      </p:sp>
      <p:sp>
        <p:nvSpPr>
          <p:cNvPr id="17" name="Rectangle 16">
            <a:extLst>
              <a:ext uri="{FF2B5EF4-FFF2-40B4-BE49-F238E27FC236}">
                <a16:creationId xmlns:a16="http://schemas.microsoft.com/office/drawing/2014/main" id="{AB07A8A0-9196-8940-A2F4-0F34338EC0B0}"/>
              </a:ext>
            </a:extLst>
          </p:cNvPr>
          <p:cNvSpPr/>
          <p:nvPr userDrawn="1"/>
        </p:nvSpPr>
        <p:spPr>
          <a:xfrm>
            <a:off x="-1" y="0"/>
            <a:ext cx="9312813" cy="45719"/>
          </a:xfrm>
          <a:prstGeom prst="rect">
            <a:avLst/>
          </a:prstGeom>
          <a:solidFill>
            <a:srgbClr val="1B7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CAE1D2-7289-DE46-9ADB-5FF9579F27CE}"/>
              </a:ext>
            </a:extLst>
          </p:cNvPr>
          <p:cNvSpPr/>
          <p:nvPr userDrawn="1"/>
        </p:nvSpPr>
        <p:spPr>
          <a:xfrm>
            <a:off x="9312813" y="0"/>
            <a:ext cx="2879188"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1">
            <a:extLst>
              <a:ext uri="{FF2B5EF4-FFF2-40B4-BE49-F238E27FC236}">
                <a16:creationId xmlns:a16="http://schemas.microsoft.com/office/drawing/2014/main" id="{7F2B31C1-CE08-6041-8BE4-5A86D0E5506F}"/>
              </a:ext>
            </a:extLst>
          </p:cNvPr>
          <p:cNvSpPr>
            <a:spLocks noGrp="1"/>
          </p:cNvSpPr>
          <p:nvPr>
            <p:ph type="body" idx="1"/>
          </p:nvPr>
        </p:nvSpPr>
        <p:spPr>
          <a:xfrm>
            <a:off x="609600" y="870094"/>
            <a:ext cx="10972800" cy="5302105"/>
          </a:xfrm>
          <a:prstGeom prst="rect">
            <a:avLst/>
          </a:prstGeom>
        </p:spPr>
        <p:txBody>
          <a:bodyPr vert="horz" lIns="91440" tIns="45720" rIns="91440" bIns="45720" rtlCol="0">
            <a:normAutofit/>
          </a:bodyPr>
          <a:lstStyle/>
          <a:p>
            <a:pPr marL="182880" lvl="0"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Edit Master text styles</a:t>
            </a:r>
          </a:p>
          <a:p>
            <a:pPr marL="182880" lvl="1"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Second level</a:t>
            </a:r>
          </a:p>
          <a:p>
            <a:pPr marL="365760" lvl="2"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Third level</a:t>
            </a:r>
          </a:p>
          <a:p>
            <a:pPr marL="731520" lvl="3"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Fourth level</a:t>
            </a:r>
          </a:p>
          <a:p>
            <a:pPr marL="914400" lvl="4" indent="-182880" algn="l" defTabSz="914400" rtl="0" eaLnBrk="1" latinLnBrk="0" hangingPunct="1">
              <a:lnSpc>
                <a:spcPct val="100000"/>
              </a:lnSpc>
              <a:spcBef>
                <a:spcPts val="0"/>
              </a:spcBef>
              <a:spcAft>
                <a:spcPts val="0"/>
              </a:spcAft>
              <a:buFont typeface="Arial" panose="020B0604020202020204" pitchFamily="34" charset="0"/>
              <a:buChar char="•"/>
            </a:pPr>
            <a:r>
              <a:rPr lang="en-US" dirty="0"/>
              <a:t>Fifth level</a:t>
            </a:r>
          </a:p>
        </p:txBody>
      </p:sp>
      <p:cxnSp>
        <p:nvCxnSpPr>
          <p:cNvPr id="29" name="white line">
            <a:extLst>
              <a:ext uri="{FF2B5EF4-FFF2-40B4-BE49-F238E27FC236}">
                <a16:creationId xmlns:a16="http://schemas.microsoft.com/office/drawing/2014/main" id="{2DD3B472-966A-E14A-A3A4-E9DB0AB521B7}"/>
              </a:ext>
            </a:extLst>
          </p:cNvPr>
          <p:cNvCxnSpPr>
            <a:cxnSpLocks/>
          </p:cNvCxnSpPr>
          <p:nvPr userDrawn="1"/>
        </p:nvCxnSpPr>
        <p:spPr>
          <a:xfrm rot="5400000" flipV="1">
            <a:off x="1566769" y="-118968"/>
            <a:ext cx="0" cy="1914337"/>
          </a:xfrm>
          <a:prstGeom prst="line">
            <a:avLst/>
          </a:prstGeom>
          <a:ln>
            <a:solidFill>
              <a:srgbClr val="1B729F"/>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0B6736A-9407-0E44-BD6A-E76206708B9E}"/>
              </a:ext>
            </a:extLst>
          </p:cNvPr>
          <p:cNvGrpSpPr/>
          <p:nvPr userDrawn="1"/>
        </p:nvGrpSpPr>
        <p:grpSpPr>
          <a:xfrm>
            <a:off x="0" y="6388282"/>
            <a:ext cx="2665224" cy="473596"/>
            <a:chOff x="0" y="6388282"/>
            <a:chExt cx="2665224" cy="473596"/>
          </a:xfrm>
        </p:grpSpPr>
        <p:sp>
          <p:nvSpPr>
            <p:cNvPr id="37" name="Freeform 36">
              <a:extLst>
                <a:ext uri="{FF2B5EF4-FFF2-40B4-BE49-F238E27FC236}">
                  <a16:creationId xmlns:a16="http://schemas.microsoft.com/office/drawing/2014/main" id="{82FDC072-8F64-3D4C-9FEB-63D1C54F9753}"/>
                </a:ext>
              </a:extLst>
            </p:cNvPr>
            <p:cNvSpPr/>
            <p:nvPr userDrawn="1"/>
          </p:nvSpPr>
          <p:spPr>
            <a:xfrm>
              <a:off x="0" y="6388282"/>
              <a:ext cx="2665224" cy="473596"/>
            </a:xfrm>
            <a:custGeom>
              <a:avLst/>
              <a:gdLst>
                <a:gd name="connsiteX0" fmla="*/ 0 w 2665224"/>
                <a:gd name="connsiteY0" fmla="*/ 0 h 473596"/>
                <a:gd name="connsiteX1" fmla="*/ 2009997 w 2665224"/>
                <a:gd name="connsiteY1" fmla="*/ 0 h 473596"/>
                <a:gd name="connsiteX2" fmla="*/ 2665224 w 2665224"/>
                <a:gd name="connsiteY2" fmla="*/ 473596 h 473596"/>
                <a:gd name="connsiteX3" fmla="*/ 0 w 2665224"/>
                <a:gd name="connsiteY3" fmla="*/ 473596 h 473596"/>
              </a:gdLst>
              <a:ahLst/>
              <a:cxnLst>
                <a:cxn ang="0">
                  <a:pos x="connsiteX0" y="connsiteY0"/>
                </a:cxn>
                <a:cxn ang="0">
                  <a:pos x="connsiteX1" y="connsiteY1"/>
                </a:cxn>
                <a:cxn ang="0">
                  <a:pos x="connsiteX2" y="connsiteY2"/>
                </a:cxn>
                <a:cxn ang="0">
                  <a:pos x="connsiteX3" y="connsiteY3"/>
                </a:cxn>
              </a:cxnLst>
              <a:rect l="l" t="t" r="r" b="b"/>
              <a:pathLst>
                <a:path w="2665224" h="473596">
                  <a:moveTo>
                    <a:pt x="0" y="0"/>
                  </a:moveTo>
                  <a:lnTo>
                    <a:pt x="2009997" y="0"/>
                  </a:lnTo>
                  <a:lnTo>
                    <a:pt x="2665224" y="473596"/>
                  </a:lnTo>
                  <a:lnTo>
                    <a:pt x="0" y="473596"/>
                  </a:lnTo>
                  <a:close/>
                </a:path>
              </a:pathLst>
            </a:custGeom>
            <a:solidFill>
              <a:srgbClr val="1B7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8" name="Picture 1" descr="Picture 1">
              <a:extLst>
                <a:ext uri="{FF2B5EF4-FFF2-40B4-BE49-F238E27FC236}">
                  <a16:creationId xmlns:a16="http://schemas.microsoft.com/office/drawing/2014/main" id="{AF1FB6C2-B193-2048-863B-E9081A386917}"/>
                </a:ext>
              </a:extLst>
            </p:cNvPr>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609600" y="6476743"/>
              <a:ext cx="586096" cy="299886"/>
            </a:xfrm>
            <a:prstGeom prst="rect">
              <a:avLst/>
            </a:prstGeom>
            <a:ln w="12700" cap="flat">
              <a:noFill/>
              <a:miter lim="400000"/>
            </a:ln>
            <a:effectLst/>
          </p:spPr>
        </p:pic>
      </p:grpSp>
    </p:spTree>
    <p:extLst>
      <p:ext uri="{BB962C8B-B14F-4D97-AF65-F5344CB8AC3E}">
        <p14:creationId xmlns:p14="http://schemas.microsoft.com/office/powerpoint/2010/main" val="1815758597"/>
      </p:ext>
    </p:extLst>
  </p:cSld>
  <p:clrMap bg1="lt1" tx1="dk1" bg2="lt2" tx2="dk2" accent1="accent1" accent2="accent2" accent3="accent3" accent4="accent4" accent5="accent5" accent6="accent6" hlink="hlink" folHlink="folHlink"/>
  <p:sldLayoutIdLst>
    <p:sldLayoutId id="2147483754" r:id="rId1"/>
    <p:sldLayoutId id="2147483758" r:id="rId2"/>
    <p:sldLayoutId id="2147483759" r:id="rId3"/>
    <p:sldLayoutId id="2147483761" r:id="rId4"/>
    <p:sldLayoutId id="2147483767" r:id="rId5"/>
    <p:sldLayoutId id="2147483760" r:id="rId6"/>
    <p:sldLayoutId id="2147483766" r:id="rId7"/>
    <p:sldLayoutId id="2147483762" r:id="rId8"/>
    <p:sldLayoutId id="2147483763" r:id="rId9"/>
    <p:sldLayoutId id="2147483764" r:id="rId10"/>
    <p:sldLayoutId id="2147483765" r:id="rId11"/>
  </p:sldLayoutIdLst>
  <p:hf sldNum="0" hdr="0" dt="0"/>
  <p:txStyles>
    <p:titleStyle>
      <a:lvl1pPr algn="l" defTabSz="914400" rtl="0" eaLnBrk="1" latinLnBrk="0" hangingPunct="1">
        <a:lnSpc>
          <a:spcPct val="100000"/>
        </a:lnSpc>
        <a:spcBef>
          <a:spcPct val="0"/>
        </a:spcBef>
        <a:buNone/>
        <a:defRPr lang="en-US" sz="2800" b="1" i="0" u="none" kern="1200" cap="all" baseline="0" dirty="0">
          <a:solidFill>
            <a:schemeClr val="tx1">
              <a:lumMod val="90000"/>
              <a:lumOff val="1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800" kern="1200" dirty="0">
          <a:solidFill>
            <a:schemeClr val="tx1">
              <a:lumMod val="90000"/>
              <a:lumOff val="10000"/>
            </a:schemeClr>
          </a:solidFill>
          <a:latin typeface="+mn-lt"/>
          <a:ea typeface="+mn-ea"/>
          <a:cs typeface="+mn-cs"/>
        </a:defRPr>
      </a:lvl1pPr>
      <a:lvl2pPr marL="468630" indent="-28575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lumMod val="90000"/>
              <a:lumOff val="10000"/>
            </a:schemeClr>
          </a:solidFill>
          <a:latin typeface="+mn-lt"/>
          <a:ea typeface="+mn-ea"/>
          <a:cs typeface="+mn-cs"/>
        </a:defRPr>
      </a:lvl2pPr>
      <a:lvl3pPr marL="651510" indent="-285750" algn="l" defTabSz="914400" rtl="0" eaLnBrk="1" latinLnBrk="0" hangingPunct="1">
        <a:lnSpc>
          <a:spcPct val="90000"/>
        </a:lnSpc>
        <a:spcBef>
          <a:spcPts val="500"/>
        </a:spcBef>
        <a:buFont typeface="Arial" panose="020B0604020202020204" pitchFamily="34" charset="0"/>
        <a:buChar char="•"/>
        <a:defRPr lang="en-US" sz="1400" kern="1200" dirty="0">
          <a:solidFill>
            <a:schemeClr val="tx1">
              <a:lumMod val="90000"/>
              <a:lumOff val="10000"/>
            </a:schemeClr>
          </a:solidFill>
          <a:latin typeface="+mn-lt"/>
          <a:ea typeface="+mn-ea"/>
          <a:cs typeface="+mn-cs"/>
        </a:defRPr>
      </a:lvl3pPr>
      <a:lvl4pPr marL="834390" indent="-285750" algn="l" defTabSz="914400" rtl="0" eaLnBrk="1" latinLnBrk="0" hangingPunct="1">
        <a:lnSpc>
          <a:spcPct val="90000"/>
        </a:lnSpc>
        <a:spcBef>
          <a:spcPts val="500"/>
        </a:spcBef>
        <a:buFont typeface="Arial" panose="020B0604020202020204" pitchFamily="34" charset="0"/>
        <a:buChar char="•"/>
        <a:defRPr lang="en-US" sz="1200" kern="1200" dirty="0">
          <a:solidFill>
            <a:schemeClr val="tx1">
              <a:lumMod val="90000"/>
              <a:lumOff val="10000"/>
            </a:schemeClr>
          </a:solidFill>
          <a:latin typeface="+mn-lt"/>
          <a:ea typeface="+mn-ea"/>
          <a:cs typeface="+mn-cs"/>
        </a:defRPr>
      </a:lvl4pPr>
      <a:lvl5pPr marL="1017270" indent="-285750" algn="l" defTabSz="914400" rtl="0" eaLnBrk="1" latinLnBrk="0" hangingPunct="1">
        <a:lnSpc>
          <a:spcPct val="90000"/>
        </a:lnSpc>
        <a:spcBef>
          <a:spcPts val="500"/>
        </a:spcBef>
        <a:buFont typeface="Arial" panose="020B0604020202020204" pitchFamily="34" charset="0"/>
        <a:buChar char="•"/>
        <a:defRPr lang="en-US" sz="1200" kern="1200" dirty="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8" userDrawn="1">
          <p15:clr>
            <a:srgbClr val="F26B43"/>
          </p15:clr>
        </p15:guide>
        <p15:guide id="4" orient="horz" pos="528" userDrawn="1">
          <p15:clr>
            <a:srgbClr val="F26B43"/>
          </p15:clr>
        </p15:guide>
        <p15:guide id="5" pos="7296" userDrawn="1">
          <p15:clr>
            <a:srgbClr val="F26B43"/>
          </p15:clr>
        </p15:guide>
        <p15:guide id="6" pos="384" userDrawn="1">
          <p15:clr>
            <a:srgbClr val="F26B43"/>
          </p15:clr>
        </p15:guide>
        <p15:guide id="7" pos="3960" userDrawn="1">
          <p15:clr>
            <a:srgbClr val="F26B43"/>
          </p15:clr>
        </p15:guide>
        <p15:guide id="8" pos="37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7.sv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sv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7083" y="1933422"/>
            <a:ext cx="8055317" cy="1573071"/>
          </a:xfrm>
        </p:spPr>
        <p:txBody>
          <a:bodyPr/>
          <a:lstStyle/>
          <a:p>
            <a:r>
              <a:rPr lang="en-CA" dirty="0"/>
              <a:t>Opportunities &amp; Challenges for Covid 19 vaccination in migrants settled in </a:t>
            </a:r>
            <a:r>
              <a:rPr lang="en-CA" dirty="0" err="1"/>
              <a:t>canada</a:t>
            </a:r>
            <a:endParaRPr lang="en-US" dirty="0"/>
          </a:p>
        </p:txBody>
      </p:sp>
      <p:pic>
        <p:nvPicPr>
          <p:cNvPr id="3" name="Picture 1" descr="Picture 1">
            <a:extLst>
              <a:ext uri="{FF2B5EF4-FFF2-40B4-BE49-F238E27FC236}">
                <a16:creationId xmlns:a16="http://schemas.microsoft.com/office/drawing/2014/main" id="{C0A55827-B814-6C44-86AF-9924669F27B4}"/>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865521" y="5278455"/>
            <a:ext cx="2449179" cy="1253162"/>
          </a:xfrm>
          <a:prstGeom prst="rect">
            <a:avLst/>
          </a:prstGeom>
          <a:ln w="12700" cap="flat">
            <a:noFill/>
            <a:miter lim="400000"/>
          </a:ln>
          <a:effectLst/>
        </p:spPr>
      </p:pic>
    </p:spTree>
    <p:extLst>
      <p:ext uri="{BB962C8B-B14F-4D97-AF65-F5344CB8AC3E}">
        <p14:creationId xmlns:p14="http://schemas.microsoft.com/office/powerpoint/2010/main" val="397523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960B-28ED-AB4F-ABE2-10D5EA6C3F0E}"/>
              </a:ext>
            </a:extLst>
          </p:cNvPr>
          <p:cNvSpPr>
            <a:spLocks noGrp="1"/>
          </p:cNvSpPr>
          <p:nvPr>
            <p:ph type="title"/>
          </p:nvPr>
        </p:nvSpPr>
        <p:spPr/>
        <p:txBody>
          <a:bodyPr>
            <a:normAutofit fontScale="90000"/>
          </a:bodyPr>
          <a:lstStyle/>
          <a:p>
            <a:r>
              <a:rPr lang="en-US" dirty="0">
                <a:sym typeface="Arial"/>
              </a:rPr>
              <a:t>Same COVID-19 Storm but Different Socio-Economic Boats</a:t>
            </a:r>
            <a:endParaRPr lang="en-US" dirty="0"/>
          </a:p>
        </p:txBody>
      </p:sp>
      <p:pic>
        <p:nvPicPr>
          <p:cNvPr id="4" name="Picture 2">
            <a:extLst>
              <a:ext uri="{FF2B5EF4-FFF2-40B4-BE49-F238E27FC236}">
                <a16:creationId xmlns:a16="http://schemas.microsoft.com/office/drawing/2014/main" id="{16B93EA5-26CB-7841-92DF-14E98FEF450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3920" b="16250"/>
          <a:stretch/>
        </p:blipFill>
        <p:spPr bwMode="auto">
          <a:xfrm>
            <a:off x="-1" y="1309255"/>
            <a:ext cx="12192001" cy="486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9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004BD6E-3197-B849-B285-C3BCC5653DED}"/>
              </a:ext>
            </a:extLst>
          </p:cNvPr>
          <p:cNvCxnSpPr>
            <a:cxnSpLocks/>
          </p:cNvCxnSpPr>
          <p:nvPr/>
        </p:nvCxnSpPr>
        <p:spPr>
          <a:xfrm>
            <a:off x="609599" y="3533887"/>
            <a:ext cx="654423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AFC9E7-3043-804D-B44D-6D2357FC423E}"/>
              </a:ext>
            </a:extLst>
          </p:cNvPr>
          <p:cNvCxnSpPr>
            <a:cxnSpLocks/>
          </p:cNvCxnSpPr>
          <p:nvPr/>
        </p:nvCxnSpPr>
        <p:spPr>
          <a:xfrm>
            <a:off x="609599" y="5567407"/>
            <a:ext cx="654423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925095-24F8-DD4A-B82A-91B93E7A1A3F}"/>
              </a:ext>
            </a:extLst>
          </p:cNvPr>
          <p:cNvCxnSpPr>
            <a:cxnSpLocks/>
          </p:cNvCxnSpPr>
          <p:nvPr/>
        </p:nvCxnSpPr>
        <p:spPr>
          <a:xfrm>
            <a:off x="609599" y="4889567"/>
            <a:ext cx="654423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46C9AD5-C18E-D84B-B76A-B3A12091ABE2}"/>
              </a:ext>
            </a:extLst>
          </p:cNvPr>
          <p:cNvCxnSpPr>
            <a:cxnSpLocks/>
          </p:cNvCxnSpPr>
          <p:nvPr/>
        </p:nvCxnSpPr>
        <p:spPr>
          <a:xfrm>
            <a:off x="609599" y="4211727"/>
            <a:ext cx="654423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51CA09-AB52-0D4D-992E-97ADC25E19EA}"/>
              </a:ext>
            </a:extLst>
          </p:cNvPr>
          <p:cNvCxnSpPr>
            <a:cxnSpLocks/>
          </p:cNvCxnSpPr>
          <p:nvPr/>
        </p:nvCxnSpPr>
        <p:spPr>
          <a:xfrm>
            <a:off x="609599" y="2856047"/>
            <a:ext cx="654423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CDC28CB-4B2C-A347-9CE3-A01FBF5FD286}"/>
              </a:ext>
            </a:extLst>
          </p:cNvPr>
          <p:cNvCxnSpPr>
            <a:cxnSpLocks/>
          </p:cNvCxnSpPr>
          <p:nvPr/>
        </p:nvCxnSpPr>
        <p:spPr>
          <a:xfrm>
            <a:off x="609599" y="2178207"/>
            <a:ext cx="654423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6E96A31-BA6D-F043-8211-5614F541BC66}"/>
              </a:ext>
            </a:extLst>
          </p:cNvPr>
          <p:cNvSpPr/>
          <p:nvPr/>
        </p:nvSpPr>
        <p:spPr>
          <a:xfrm>
            <a:off x="-1" y="300600"/>
            <a:ext cx="7978589" cy="1142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Title 1">
            <a:extLst>
              <a:ext uri="{FF2B5EF4-FFF2-40B4-BE49-F238E27FC236}">
                <a16:creationId xmlns:a16="http://schemas.microsoft.com/office/drawing/2014/main" id="{EE9CC881-61DA-6A43-995B-7D63C486250F}"/>
              </a:ext>
            </a:extLst>
          </p:cNvPr>
          <p:cNvSpPr txBox="1">
            <a:spLocks/>
          </p:cNvSpPr>
          <p:nvPr/>
        </p:nvSpPr>
        <p:spPr>
          <a:xfrm>
            <a:off x="609600" y="437793"/>
            <a:ext cx="5676900" cy="868230"/>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lang="en-US" sz="2800" b="1" i="0" u="none" kern="1200" cap="all" baseline="0" dirty="0">
                <a:solidFill>
                  <a:schemeClr val="tx1">
                    <a:lumMod val="90000"/>
                    <a:lumOff val="10000"/>
                  </a:schemeClr>
                </a:solidFill>
                <a:latin typeface="+mj-lt"/>
                <a:ea typeface="+mj-ea"/>
                <a:cs typeface="+mj-cs"/>
              </a:defRPr>
            </a:lvl1pPr>
          </a:lstStyle>
          <a:p>
            <a:r>
              <a:rPr lang="en-PH" cap="none" dirty="0">
                <a:solidFill>
                  <a:schemeClr val="bg1"/>
                </a:solidFill>
              </a:rPr>
              <a:t>Challenges For Covid </a:t>
            </a:r>
            <a:br>
              <a:rPr lang="en-PH" cap="none" dirty="0">
                <a:solidFill>
                  <a:schemeClr val="bg1"/>
                </a:solidFill>
              </a:rPr>
            </a:br>
            <a:r>
              <a:rPr lang="en-PH" cap="none" dirty="0">
                <a:solidFill>
                  <a:schemeClr val="bg1"/>
                </a:solidFill>
              </a:rPr>
              <a:t>Vaccination Of Migrants </a:t>
            </a:r>
          </a:p>
        </p:txBody>
      </p:sp>
      <p:pic>
        <p:nvPicPr>
          <p:cNvPr id="11" name="Picture 10" descr="A picture containing person, person&#10;&#10;Description automatically generated">
            <a:extLst>
              <a:ext uri="{FF2B5EF4-FFF2-40B4-BE49-F238E27FC236}">
                <a16:creationId xmlns:a16="http://schemas.microsoft.com/office/drawing/2014/main" id="{6DC18C7F-83C1-6448-92F4-903FFD130F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676" b="14967"/>
          <a:stretch/>
        </p:blipFill>
        <p:spPr>
          <a:xfrm>
            <a:off x="5963322" y="46817"/>
            <a:ext cx="6228678" cy="6431479"/>
          </a:xfrm>
          <a:custGeom>
            <a:avLst/>
            <a:gdLst>
              <a:gd name="connsiteX0" fmla="*/ 1499616 w 4937760"/>
              <a:gd name="connsiteY0" fmla="*/ 0 h 6405515"/>
              <a:gd name="connsiteX1" fmla="*/ 4937760 w 4937760"/>
              <a:gd name="connsiteY1" fmla="*/ 0 h 6405515"/>
              <a:gd name="connsiteX2" fmla="*/ 4937760 w 4937760"/>
              <a:gd name="connsiteY2" fmla="*/ 6405515 h 6405515"/>
              <a:gd name="connsiteX3" fmla="*/ 0 w 4937760"/>
              <a:gd name="connsiteY3" fmla="*/ 6405515 h 6405515"/>
              <a:gd name="connsiteX4" fmla="*/ 0 w 4937760"/>
              <a:gd name="connsiteY4" fmla="*/ 6405512 h 640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760" h="6405515">
                <a:moveTo>
                  <a:pt x="1499616" y="0"/>
                </a:moveTo>
                <a:lnTo>
                  <a:pt x="4937760" y="0"/>
                </a:lnTo>
                <a:lnTo>
                  <a:pt x="4937760" y="6405515"/>
                </a:lnTo>
                <a:lnTo>
                  <a:pt x="0" y="6405515"/>
                </a:lnTo>
                <a:lnTo>
                  <a:pt x="0" y="6405512"/>
                </a:lnTo>
                <a:close/>
              </a:path>
            </a:pathLst>
          </a:custGeom>
        </p:spPr>
      </p:pic>
      <p:sp>
        <p:nvSpPr>
          <p:cNvPr id="10" name="Freeform: Shape 18">
            <a:extLst>
              <a:ext uri="{FF2B5EF4-FFF2-40B4-BE49-F238E27FC236}">
                <a16:creationId xmlns:a16="http://schemas.microsoft.com/office/drawing/2014/main" id="{C385FF5C-D3D6-F448-B7F8-DCEB59CFE0F9}"/>
              </a:ext>
            </a:extLst>
          </p:cNvPr>
          <p:cNvSpPr/>
          <p:nvPr/>
        </p:nvSpPr>
        <p:spPr>
          <a:xfrm>
            <a:off x="5939127" y="46818"/>
            <a:ext cx="2039461" cy="6431471"/>
          </a:xfrm>
          <a:custGeom>
            <a:avLst/>
            <a:gdLst>
              <a:gd name="connsiteX0" fmla="*/ 1517893 w 1691629"/>
              <a:gd name="connsiteY0" fmla="*/ 0 h 6405515"/>
              <a:gd name="connsiteX1" fmla="*/ 1691629 w 1691629"/>
              <a:gd name="connsiteY1" fmla="*/ 0 h 6405515"/>
              <a:gd name="connsiteX2" fmla="*/ 173736 w 1691629"/>
              <a:gd name="connsiteY2" fmla="*/ 6405515 h 6405515"/>
              <a:gd name="connsiteX3" fmla="*/ 0 w 1691629"/>
              <a:gd name="connsiteY3" fmla="*/ 6405515 h 6405515"/>
            </a:gdLst>
            <a:ahLst/>
            <a:cxnLst>
              <a:cxn ang="0">
                <a:pos x="connsiteX0" y="connsiteY0"/>
              </a:cxn>
              <a:cxn ang="0">
                <a:pos x="connsiteX1" y="connsiteY1"/>
              </a:cxn>
              <a:cxn ang="0">
                <a:pos x="connsiteX2" y="connsiteY2"/>
              </a:cxn>
              <a:cxn ang="0">
                <a:pos x="connsiteX3" y="connsiteY3"/>
              </a:cxn>
            </a:cxnLst>
            <a:rect l="l" t="t" r="r" b="b"/>
            <a:pathLst>
              <a:path w="1691629" h="6405515">
                <a:moveTo>
                  <a:pt x="1517893" y="0"/>
                </a:moveTo>
                <a:lnTo>
                  <a:pt x="1691629" y="0"/>
                </a:lnTo>
                <a:lnTo>
                  <a:pt x="173736" y="6405515"/>
                </a:lnTo>
                <a:lnTo>
                  <a:pt x="0" y="640551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pic>
        <p:nvPicPr>
          <p:cNvPr id="14" name="Graphic 13">
            <a:extLst>
              <a:ext uri="{FF2B5EF4-FFF2-40B4-BE49-F238E27FC236}">
                <a16:creationId xmlns:a16="http://schemas.microsoft.com/office/drawing/2014/main" id="{5E9F8E48-5F4B-C744-B113-65980BD7D39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 y="1680761"/>
            <a:ext cx="317052" cy="317052"/>
          </a:xfrm>
          <a:prstGeom prst="rect">
            <a:avLst/>
          </a:prstGeom>
        </p:spPr>
      </p:pic>
      <p:pic>
        <p:nvPicPr>
          <p:cNvPr id="15" name="Graphic 14">
            <a:extLst>
              <a:ext uri="{FF2B5EF4-FFF2-40B4-BE49-F238E27FC236}">
                <a16:creationId xmlns:a16="http://schemas.microsoft.com/office/drawing/2014/main" id="{32EF3F24-1B23-744B-9529-533CACF1F7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 y="2358601"/>
            <a:ext cx="317052" cy="317052"/>
          </a:xfrm>
          <a:prstGeom prst="rect">
            <a:avLst/>
          </a:prstGeom>
        </p:spPr>
      </p:pic>
      <p:pic>
        <p:nvPicPr>
          <p:cNvPr id="16" name="Graphic 15">
            <a:extLst>
              <a:ext uri="{FF2B5EF4-FFF2-40B4-BE49-F238E27FC236}">
                <a16:creationId xmlns:a16="http://schemas.microsoft.com/office/drawing/2014/main" id="{7475508D-7402-054C-BACD-B970FFB91CD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 y="3036441"/>
            <a:ext cx="317052" cy="317052"/>
          </a:xfrm>
          <a:prstGeom prst="rect">
            <a:avLst/>
          </a:prstGeom>
        </p:spPr>
      </p:pic>
      <p:pic>
        <p:nvPicPr>
          <p:cNvPr id="17" name="Graphic 16">
            <a:extLst>
              <a:ext uri="{FF2B5EF4-FFF2-40B4-BE49-F238E27FC236}">
                <a16:creationId xmlns:a16="http://schemas.microsoft.com/office/drawing/2014/main" id="{66607A12-83B7-8047-9FEA-9A0D8A9AA9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 y="3714281"/>
            <a:ext cx="317052" cy="317052"/>
          </a:xfrm>
          <a:prstGeom prst="rect">
            <a:avLst/>
          </a:prstGeom>
        </p:spPr>
      </p:pic>
      <p:pic>
        <p:nvPicPr>
          <p:cNvPr id="18" name="Graphic 17">
            <a:extLst>
              <a:ext uri="{FF2B5EF4-FFF2-40B4-BE49-F238E27FC236}">
                <a16:creationId xmlns:a16="http://schemas.microsoft.com/office/drawing/2014/main" id="{29BE018A-2784-1641-B884-506F9CCEE96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 y="4392121"/>
            <a:ext cx="317052" cy="317052"/>
          </a:xfrm>
          <a:prstGeom prst="rect">
            <a:avLst/>
          </a:prstGeom>
        </p:spPr>
      </p:pic>
      <p:pic>
        <p:nvPicPr>
          <p:cNvPr id="19" name="Graphic 18">
            <a:extLst>
              <a:ext uri="{FF2B5EF4-FFF2-40B4-BE49-F238E27FC236}">
                <a16:creationId xmlns:a16="http://schemas.microsoft.com/office/drawing/2014/main" id="{25CC811B-99A1-C940-8FC7-CB8D74F75FE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 y="5069961"/>
            <a:ext cx="317052" cy="317052"/>
          </a:xfrm>
          <a:prstGeom prst="rect">
            <a:avLst/>
          </a:prstGeom>
        </p:spPr>
      </p:pic>
      <p:pic>
        <p:nvPicPr>
          <p:cNvPr id="20" name="Graphic 19">
            <a:extLst>
              <a:ext uri="{FF2B5EF4-FFF2-40B4-BE49-F238E27FC236}">
                <a16:creationId xmlns:a16="http://schemas.microsoft.com/office/drawing/2014/main" id="{04A42718-93BE-3C40-976B-7F98D31D9A5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 y="5747806"/>
            <a:ext cx="317052" cy="317052"/>
          </a:xfrm>
          <a:prstGeom prst="rect">
            <a:avLst/>
          </a:prstGeom>
        </p:spPr>
      </p:pic>
      <p:sp>
        <p:nvSpPr>
          <p:cNvPr id="26" name="TextBox 25">
            <a:extLst>
              <a:ext uri="{FF2B5EF4-FFF2-40B4-BE49-F238E27FC236}">
                <a16:creationId xmlns:a16="http://schemas.microsoft.com/office/drawing/2014/main" id="{D731817C-4C01-E444-8208-D59A997FE933}"/>
              </a:ext>
            </a:extLst>
          </p:cNvPr>
          <p:cNvSpPr txBox="1"/>
          <p:nvPr/>
        </p:nvSpPr>
        <p:spPr>
          <a:xfrm>
            <a:off x="1195287" y="1700788"/>
            <a:ext cx="5313089" cy="276999"/>
          </a:xfrm>
          <a:prstGeom prst="rect">
            <a:avLst/>
          </a:prstGeom>
          <a:noFill/>
        </p:spPr>
        <p:txBody>
          <a:bodyPr wrap="square" lIns="0" tIns="0" rIns="0" bIns="0" anchor="ctr">
            <a:spAutoFit/>
          </a:bodyPr>
          <a:lstStyle/>
          <a:p>
            <a:r>
              <a:rPr lang="en-US" dirty="0"/>
              <a:t>Structural barriers</a:t>
            </a:r>
          </a:p>
        </p:txBody>
      </p:sp>
      <p:sp>
        <p:nvSpPr>
          <p:cNvPr id="28" name="TextBox 27">
            <a:extLst>
              <a:ext uri="{FF2B5EF4-FFF2-40B4-BE49-F238E27FC236}">
                <a16:creationId xmlns:a16="http://schemas.microsoft.com/office/drawing/2014/main" id="{4D13C2EA-1748-F24D-ABDA-E1CF16B2DFDA}"/>
              </a:ext>
            </a:extLst>
          </p:cNvPr>
          <p:cNvSpPr txBox="1"/>
          <p:nvPr/>
        </p:nvSpPr>
        <p:spPr>
          <a:xfrm>
            <a:off x="1195287" y="2378629"/>
            <a:ext cx="5313089" cy="276999"/>
          </a:xfrm>
          <a:prstGeom prst="rect">
            <a:avLst/>
          </a:prstGeom>
          <a:noFill/>
        </p:spPr>
        <p:txBody>
          <a:bodyPr wrap="square" lIns="0" tIns="0" rIns="0" bIns="0" anchor="ctr">
            <a:spAutoFit/>
          </a:bodyPr>
          <a:lstStyle/>
          <a:p>
            <a:r>
              <a:rPr lang="en-US" dirty="0"/>
              <a:t>Limited access to information</a:t>
            </a:r>
          </a:p>
        </p:txBody>
      </p:sp>
      <p:sp>
        <p:nvSpPr>
          <p:cNvPr id="29" name="TextBox 28">
            <a:extLst>
              <a:ext uri="{FF2B5EF4-FFF2-40B4-BE49-F238E27FC236}">
                <a16:creationId xmlns:a16="http://schemas.microsoft.com/office/drawing/2014/main" id="{E8EEED5A-F3F0-DF4B-9B17-FEF6D5826249}"/>
              </a:ext>
            </a:extLst>
          </p:cNvPr>
          <p:cNvSpPr txBox="1"/>
          <p:nvPr/>
        </p:nvSpPr>
        <p:spPr>
          <a:xfrm>
            <a:off x="1195287" y="3056470"/>
            <a:ext cx="5313089" cy="276999"/>
          </a:xfrm>
          <a:prstGeom prst="rect">
            <a:avLst/>
          </a:prstGeom>
          <a:noFill/>
        </p:spPr>
        <p:txBody>
          <a:bodyPr wrap="square" lIns="0" tIns="0" rIns="0" bIns="0" anchor="ctr">
            <a:spAutoFit/>
          </a:bodyPr>
          <a:lstStyle/>
          <a:p>
            <a:r>
              <a:rPr lang="en-US" dirty="0"/>
              <a:t>Limited Health Literacy</a:t>
            </a:r>
          </a:p>
        </p:txBody>
      </p:sp>
      <p:sp>
        <p:nvSpPr>
          <p:cNvPr id="30" name="TextBox 29">
            <a:extLst>
              <a:ext uri="{FF2B5EF4-FFF2-40B4-BE49-F238E27FC236}">
                <a16:creationId xmlns:a16="http://schemas.microsoft.com/office/drawing/2014/main" id="{CB89D1F5-40C7-A14D-9FFA-3AE60B5C8ADF}"/>
              </a:ext>
            </a:extLst>
          </p:cNvPr>
          <p:cNvSpPr txBox="1"/>
          <p:nvPr/>
        </p:nvSpPr>
        <p:spPr>
          <a:xfrm>
            <a:off x="1195287" y="3734311"/>
            <a:ext cx="5313089" cy="276999"/>
          </a:xfrm>
          <a:prstGeom prst="rect">
            <a:avLst/>
          </a:prstGeom>
          <a:noFill/>
        </p:spPr>
        <p:txBody>
          <a:bodyPr wrap="square" lIns="0" tIns="0" rIns="0" bIns="0" anchor="ctr">
            <a:spAutoFit/>
          </a:bodyPr>
          <a:lstStyle/>
          <a:p>
            <a:r>
              <a:rPr lang="en-US" dirty="0"/>
              <a:t>Low Levels of Digital Literacy</a:t>
            </a:r>
          </a:p>
        </p:txBody>
      </p:sp>
      <p:sp>
        <p:nvSpPr>
          <p:cNvPr id="31" name="TextBox 30">
            <a:extLst>
              <a:ext uri="{FF2B5EF4-FFF2-40B4-BE49-F238E27FC236}">
                <a16:creationId xmlns:a16="http://schemas.microsoft.com/office/drawing/2014/main" id="{E9A608C3-A6B4-7C46-A31D-E70C5175A637}"/>
              </a:ext>
            </a:extLst>
          </p:cNvPr>
          <p:cNvSpPr txBox="1"/>
          <p:nvPr/>
        </p:nvSpPr>
        <p:spPr>
          <a:xfrm>
            <a:off x="1195287" y="4412152"/>
            <a:ext cx="5313089" cy="276999"/>
          </a:xfrm>
          <a:prstGeom prst="rect">
            <a:avLst/>
          </a:prstGeom>
          <a:noFill/>
        </p:spPr>
        <p:txBody>
          <a:bodyPr wrap="square" lIns="0" tIns="0" rIns="0" bIns="0" anchor="ctr">
            <a:spAutoFit/>
          </a:bodyPr>
          <a:lstStyle/>
          <a:p>
            <a:r>
              <a:rPr lang="en-US" dirty="0"/>
              <a:t>Language Barrier</a:t>
            </a:r>
          </a:p>
        </p:txBody>
      </p:sp>
      <p:sp>
        <p:nvSpPr>
          <p:cNvPr id="32" name="TextBox 31">
            <a:extLst>
              <a:ext uri="{FF2B5EF4-FFF2-40B4-BE49-F238E27FC236}">
                <a16:creationId xmlns:a16="http://schemas.microsoft.com/office/drawing/2014/main" id="{0157A346-A816-8B46-83BF-CFC2706AF290}"/>
              </a:ext>
            </a:extLst>
          </p:cNvPr>
          <p:cNvSpPr txBox="1"/>
          <p:nvPr/>
        </p:nvSpPr>
        <p:spPr>
          <a:xfrm>
            <a:off x="1195287" y="5089993"/>
            <a:ext cx="5313089" cy="276999"/>
          </a:xfrm>
          <a:prstGeom prst="rect">
            <a:avLst/>
          </a:prstGeom>
          <a:noFill/>
        </p:spPr>
        <p:txBody>
          <a:bodyPr wrap="square" lIns="0" tIns="0" rIns="0" bIns="0" anchor="ctr">
            <a:spAutoFit/>
          </a:bodyPr>
          <a:lstStyle/>
          <a:p>
            <a:r>
              <a:rPr lang="en-US" dirty="0"/>
              <a:t>Transportation Barriers</a:t>
            </a:r>
          </a:p>
        </p:txBody>
      </p:sp>
      <p:sp>
        <p:nvSpPr>
          <p:cNvPr id="33" name="TextBox 32">
            <a:extLst>
              <a:ext uri="{FF2B5EF4-FFF2-40B4-BE49-F238E27FC236}">
                <a16:creationId xmlns:a16="http://schemas.microsoft.com/office/drawing/2014/main" id="{F9AAF0D9-3823-7148-B905-228F505181DD}"/>
              </a:ext>
            </a:extLst>
          </p:cNvPr>
          <p:cNvSpPr txBox="1"/>
          <p:nvPr/>
        </p:nvSpPr>
        <p:spPr>
          <a:xfrm>
            <a:off x="1195287" y="5767833"/>
            <a:ext cx="5313089" cy="276999"/>
          </a:xfrm>
          <a:prstGeom prst="rect">
            <a:avLst/>
          </a:prstGeom>
          <a:noFill/>
        </p:spPr>
        <p:txBody>
          <a:bodyPr wrap="square" lIns="0" tIns="0" rIns="0" bIns="0" anchor="ctr">
            <a:spAutoFit/>
          </a:bodyPr>
          <a:lstStyle/>
          <a:p>
            <a:r>
              <a:rPr lang="en-US" dirty="0"/>
              <a:t>Vaccine Hesitancy</a:t>
            </a:r>
          </a:p>
        </p:txBody>
      </p:sp>
    </p:spTree>
    <p:extLst>
      <p:ext uri="{BB962C8B-B14F-4D97-AF65-F5344CB8AC3E}">
        <p14:creationId xmlns:p14="http://schemas.microsoft.com/office/powerpoint/2010/main" val="11383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225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3750"/>
                            </p:stCondLst>
                            <p:childTnLst>
                              <p:par>
                                <p:cTn id="34" presetID="2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425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4750"/>
                            </p:stCondLst>
                            <p:childTnLst>
                              <p:par>
                                <p:cTn id="42" presetID="10" presetClass="entr" presetSubtype="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par>
                          <p:cTn id="45" fill="hold">
                            <p:stCondLst>
                              <p:cond delay="525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par>
                          <p:cTn id="49" fill="hold">
                            <p:stCondLst>
                              <p:cond delay="5750"/>
                            </p:stCondLst>
                            <p:childTnLst>
                              <p:par>
                                <p:cTn id="50" presetID="1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625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6750"/>
                            </p:stCondLst>
                            <p:childTnLst>
                              <p:par>
                                <p:cTn id="58" presetID="22"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par>
                          <p:cTn id="61" fill="hold">
                            <p:stCondLst>
                              <p:cond delay="7250"/>
                            </p:stCondLst>
                            <p:childTnLst>
                              <p:par>
                                <p:cTn id="62" presetID="10"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par>
                          <p:cTn id="65" fill="hold">
                            <p:stCondLst>
                              <p:cond delay="775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par>
                          <p:cTn id="69" fill="hold">
                            <p:stCondLst>
                              <p:cond delay="8250"/>
                            </p:stCondLst>
                            <p:childTnLst>
                              <p:par>
                                <p:cTn id="70" presetID="22" presetClass="entr" presetSubtype="8"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par>
                          <p:cTn id="73" fill="hold">
                            <p:stCondLst>
                              <p:cond delay="8750"/>
                            </p:stCondLst>
                            <p:childTnLst>
                              <p:par>
                                <p:cTn id="74" presetID="10" presetClass="entr" presetSubtype="0" fill="hold"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par>
                          <p:cTn id="77" fill="hold">
                            <p:stCondLst>
                              <p:cond delay="9250"/>
                            </p:stCondLst>
                            <p:childTnLst>
                              <p:par>
                                <p:cTn id="78" presetID="10" presetClass="entr" presetSubtype="0" fill="hold" grpId="0"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childTnLst>
                          </p:cTn>
                        </p:par>
                        <p:par>
                          <p:cTn id="81" fill="hold">
                            <p:stCondLst>
                              <p:cond delay="9750"/>
                            </p:stCondLst>
                            <p:childTnLst>
                              <p:par>
                                <p:cTn id="82" presetID="22" presetClass="entr" presetSubtype="8"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left)">
                                      <p:cBhvr>
                                        <p:cTn id="84" dur="500"/>
                                        <p:tgtEl>
                                          <p:spTgt spid="13"/>
                                        </p:tgtEl>
                                      </p:cBhvr>
                                    </p:animEffect>
                                  </p:childTnLst>
                                </p:cTn>
                              </p:par>
                            </p:childTnLst>
                          </p:cTn>
                        </p:par>
                        <p:par>
                          <p:cTn id="85" fill="hold">
                            <p:stCondLst>
                              <p:cond delay="10250"/>
                            </p:stCondLst>
                            <p:childTnLst>
                              <p:par>
                                <p:cTn id="86" presetID="10" presetClass="entr" presetSubtype="0"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par>
                          <p:cTn id="89" fill="hold">
                            <p:stCondLst>
                              <p:cond delay="10750"/>
                            </p:stCondLst>
                            <p:childTnLst>
                              <p:par>
                                <p:cTn id="90" presetID="10" presetClass="entr" presetSubtype="0" fill="hold" grpId="0" nodeType="after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6" grpId="0"/>
      <p:bldP spid="28" grpId="0"/>
      <p:bldP spid="29"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FD97FA-6AA8-E64F-AAF9-F0209FDBC3D8}"/>
              </a:ext>
            </a:extLst>
          </p:cNvPr>
          <p:cNvSpPr/>
          <p:nvPr/>
        </p:nvSpPr>
        <p:spPr>
          <a:xfrm>
            <a:off x="5783894" y="300600"/>
            <a:ext cx="6408106" cy="1142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4" name="Picture 3" descr="A doctor checking the blood pressure of a patient&#10;&#10;Description automatically generated with low confidence">
            <a:extLst>
              <a:ext uri="{FF2B5EF4-FFF2-40B4-BE49-F238E27FC236}">
                <a16:creationId xmlns:a16="http://schemas.microsoft.com/office/drawing/2014/main" id="{C7721F77-FF10-424F-8319-19598336EE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423" t="6420" r="19491" b="18199"/>
          <a:stretch/>
        </p:blipFill>
        <p:spPr>
          <a:xfrm>
            <a:off x="0" y="48732"/>
            <a:ext cx="5783894" cy="6428011"/>
          </a:xfrm>
          <a:prstGeom prst="rect">
            <a:avLst/>
          </a:prstGeom>
        </p:spPr>
      </p:pic>
      <p:sp>
        <p:nvSpPr>
          <p:cNvPr id="2" name="Rectangle 1">
            <a:extLst>
              <a:ext uri="{FF2B5EF4-FFF2-40B4-BE49-F238E27FC236}">
                <a16:creationId xmlns:a16="http://schemas.microsoft.com/office/drawing/2014/main" id="{9B2C6A56-5174-304E-8797-3F6C754ACD68}"/>
              </a:ext>
            </a:extLst>
          </p:cNvPr>
          <p:cNvSpPr/>
          <p:nvPr/>
        </p:nvSpPr>
        <p:spPr>
          <a:xfrm>
            <a:off x="0" y="48732"/>
            <a:ext cx="5783894" cy="6428011"/>
          </a:xfrm>
          <a:prstGeom prst="rect">
            <a:avLst/>
          </a:prstGeom>
          <a:gradFill flip="none" rotWithShape="1">
            <a:gsLst>
              <a:gs pos="24000">
                <a:schemeClr val="accent1">
                  <a:alpha val="93000"/>
                </a:schemeClr>
              </a:gs>
              <a:gs pos="100000">
                <a:schemeClr val="accent2">
                  <a:lumMod val="40000"/>
                  <a:lumOff val="60000"/>
                  <a:alpha val="5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a:extLst>
              <a:ext uri="{FF2B5EF4-FFF2-40B4-BE49-F238E27FC236}">
                <a16:creationId xmlns:a16="http://schemas.microsoft.com/office/drawing/2014/main" id="{E04A3F24-C9B0-824E-941D-101C70DE82C2}"/>
              </a:ext>
            </a:extLst>
          </p:cNvPr>
          <p:cNvSpPr/>
          <p:nvPr/>
        </p:nvSpPr>
        <p:spPr>
          <a:xfrm>
            <a:off x="5783894" y="48732"/>
            <a:ext cx="60202" cy="642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itle 1">
            <a:extLst>
              <a:ext uri="{FF2B5EF4-FFF2-40B4-BE49-F238E27FC236}">
                <a16:creationId xmlns:a16="http://schemas.microsoft.com/office/drawing/2014/main" id="{B35E7331-8693-694B-943E-59E38B6A5D73}"/>
              </a:ext>
            </a:extLst>
          </p:cNvPr>
          <p:cNvSpPr txBox="1">
            <a:spLocks/>
          </p:cNvSpPr>
          <p:nvPr/>
        </p:nvSpPr>
        <p:spPr>
          <a:xfrm>
            <a:off x="6821991" y="437793"/>
            <a:ext cx="4403912" cy="868230"/>
          </a:xfrm>
          <a:prstGeom prst="rect">
            <a:avLst/>
          </a:prstGeom>
        </p:spPr>
        <p:txBody>
          <a:bodyPr vert="horz" lIns="0" tIns="0" rIns="0" bIns="0" rtlCol="0" anchor="ctr">
            <a:normAutofit fontScale="92500" lnSpcReduction="10000"/>
          </a:bodyPr>
          <a:lstStyle>
            <a:lvl1pPr algn="l" defTabSz="914400" rtl="0" eaLnBrk="1" latinLnBrk="0" hangingPunct="1">
              <a:lnSpc>
                <a:spcPct val="100000"/>
              </a:lnSpc>
              <a:spcBef>
                <a:spcPct val="0"/>
              </a:spcBef>
              <a:buNone/>
              <a:defRPr lang="en-US" sz="2800" b="1" i="0" u="none" kern="1200" cap="all" baseline="0" dirty="0">
                <a:solidFill>
                  <a:schemeClr val="tx1">
                    <a:lumMod val="90000"/>
                    <a:lumOff val="10000"/>
                  </a:schemeClr>
                </a:solidFill>
                <a:latin typeface="+mj-lt"/>
                <a:ea typeface="+mj-ea"/>
                <a:cs typeface="+mj-cs"/>
              </a:defRPr>
            </a:lvl1pPr>
          </a:lstStyle>
          <a:p>
            <a:pPr algn="ctr"/>
            <a:r>
              <a:rPr lang="en-PH" sz="3200" cap="none" dirty="0">
                <a:solidFill>
                  <a:schemeClr val="bg1"/>
                </a:solidFill>
              </a:rPr>
              <a:t>Opportunities For </a:t>
            </a:r>
            <a:br>
              <a:rPr lang="en-PH" sz="3200" cap="none" dirty="0">
                <a:solidFill>
                  <a:schemeClr val="bg1"/>
                </a:solidFill>
              </a:rPr>
            </a:br>
            <a:r>
              <a:rPr lang="en-PH" sz="3200" cap="none" dirty="0">
                <a:solidFill>
                  <a:schemeClr val="bg1"/>
                </a:solidFill>
              </a:rPr>
              <a:t>Covid Vaccination</a:t>
            </a:r>
          </a:p>
        </p:txBody>
      </p:sp>
      <p:sp>
        <p:nvSpPr>
          <p:cNvPr id="7" name="TextBox 6">
            <a:extLst>
              <a:ext uri="{FF2B5EF4-FFF2-40B4-BE49-F238E27FC236}">
                <a16:creationId xmlns:a16="http://schemas.microsoft.com/office/drawing/2014/main" id="{3055C6BA-B9AD-3546-85D4-D655B62A0C6C}"/>
              </a:ext>
            </a:extLst>
          </p:cNvPr>
          <p:cNvSpPr txBox="1"/>
          <p:nvPr/>
        </p:nvSpPr>
        <p:spPr>
          <a:xfrm>
            <a:off x="609600" y="4194683"/>
            <a:ext cx="4404873" cy="1738938"/>
          </a:xfrm>
          <a:prstGeom prst="rect">
            <a:avLst/>
          </a:prstGeom>
          <a:noFill/>
        </p:spPr>
        <p:txBody>
          <a:bodyPr wrap="square" lIns="0" tIns="0" rIns="0" bIns="0">
            <a:spAutoFit/>
          </a:bodyPr>
          <a:lstStyle/>
          <a:p>
            <a:r>
              <a:rPr lang="en-US" sz="2800" b="1" dirty="0">
                <a:solidFill>
                  <a:schemeClr val="accent2"/>
                </a:solidFill>
              </a:rPr>
              <a:t>Engagement with ethnocultural community leaders and influencers</a:t>
            </a:r>
          </a:p>
          <a:p>
            <a:pPr>
              <a:spcBef>
                <a:spcPts val="600"/>
              </a:spcBef>
            </a:pPr>
            <a:r>
              <a:rPr lang="en-US" sz="2400" dirty="0">
                <a:solidFill>
                  <a:schemeClr val="bg1"/>
                </a:solidFill>
              </a:rPr>
              <a:t>Vaccine champions</a:t>
            </a:r>
          </a:p>
        </p:txBody>
      </p:sp>
      <p:grpSp>
        <p:nvGrpSpPr>
          <p:cNvPr id="11" name="Group 10">
            <a:extLst>
              <a:ext uri="{FF2B5EF4-FFF2-40B4-BE49-F238E27FC236}">
                <a16:creationId xmlns:a16="http://schemas.microsoft.com/office/drawing/2014/main" id="{224652E9-F323-744C-9679-DA5615D28782}"/>
              </a:ext>
            </a:extLst>
          </p:cNvPr>
          <p:cNvGrpSpPr/>
          <p:nvPr/>
        </p:nvGrpSpPr>
        <p:grpSpPr>
          <a:xfrm>
            <a:off x="5291882" y="1701333"/>
            <a:ext cx="1056024" cy="1056022"/>
            <a:chOff x="3691067" y="2012558"/>
            <a:chExt cx="810381" cy="810381"/>
          </a:xfrm>
        </p:grpSpPr>
        <p:sp>
          <p:nvSpPr>
            <p:cNvPr id="12" name="Oval 11">
              <a:extLst>
                <a:ext uri="{FF2B5EF4-FFF2-40B4-BE49-F238E27FC236}">
                  <a16:creationId xmlns:a16="http://schemas.microsoft.com/office/drawing/2014/main" id="{8335FC6E-B98E-B941-90C5-25EACB752AD7}"/>
                </a:ext>
              </a:extLst>
            </p:cNvPr>
            <p:cNvSpPr/>
            <p:nvPr/>
          </p:nvSpPr>
          <p:spPr>
            <a:xfrm>
              <a:off x="3691067" y="2012558"/>
              <a:ext cx="810381" cy="810381"/>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Graphic 12">
              <a:extLst>
                <a:ext uri="{FF2B5EF4-FFF2-40B4-BE49-F238E27FC236}">
                  <a16:creationId xmlns:a16="http://schemas.microsoft.com/office/drawing/2014/main" id="{735FD8BC-D07B-3443-AADC-DD9937BF60C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850990" y="2184386"/>
              <a:ext cx="485774" cy="485774"/>
            </a:xfrm>
            <a:prstGeom prst="rect">
              <a:avLst/>
            </a:prstGeom>
          </p:spPr>
        </p:pic>
      </p:grpSp>
      <p:sp>
        <p:nvSpPr>
          <p:cNvPr id="14" name="Content Placeholder 2">
            <a:extLst>
              <a:ext uri="{FF2B5EF4-FFF2-40B4-BE49-F238E27FC236}">
                <a16:creationId xmlns:a16="http://schemas.microsoft.com/office/drawing/2014/main" id="{B66041E7-E17C-D044-8A68-0E31034AEF78}"/>
              </a:ext>
            </a:extLst>
          </p:cNvPr>
          <p:cNvSpPr txBox="1">
            <a:spLocks/>
          </p:cNvSpPr>
          <p:nvPr/>
        </p:nvSpPr>
        <p:spPr>
          <a:xfrm>
            <a:off x="7117327" y="2717310"/>
            <a:ext cx="4465073" cy="1228165"/>
          </a:xfrm>
          <a:prstGeom prst="rect">
            <a:avLst/>
          </a:prstGeom>
        </p:spPr>
        <p:txBody>
          <a:bodyPr lIns="0" tIns="0" rIns="0" bIns="0">
            <a:spAutoFit/>
          </a:bodyPr>
          <a:lstStyle>
            <a:lvl1pPr marL="182880" indent="-18288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lumMod val="90000"/>
                    <a:lumOff val="10000"/>
                  </a:schemeClr>
                </a:solidFill>
                <a:latin typeface="+mn-lt"/>
                <a:ea typeface="+mn-ea"/>
                <a:cs typeface="+mn-cs"/>
              </a:defRPr>
            </a:lvl1pPr>
            <a:lvl2pPr marL="182880" indent="18288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lumMod val="90000"/>
                    <a:lumOff val="10000"/>
                  </a:schemeClr>
                </a:solidFill>
                <a:latin typeface="+mn-lt"/>
                <a:ea typeface="+mn-ea"/>
                <a:cs typeface="+mn-cs"/>
              </a:defRPr>
            </a:lvl2pPr>
            <a:lvl3pPr marL="365760" indent="182880" algn="l" defTabSz="914400" rtl="0" eaLnBrk="1" latinLnBrk="0" hangingPunct="1">
              <a:lnSpc>
                <a:spcPct val="100000"/>
              </a:lnSpc>
              <a:spcBef>
                <a:spcPts val="0"/>
              </a:spcBef>
              <a:spcAft>
                <a:spcPts val="0"/>
              </a:spcAft>
              <a:buFont typeface="Arial" panose="020B0604020202020204" pitchFamily="34" charset="0"/>
              <a:buChar char="•"/>
              <a:defRPr sz="1400" kern="1200">
                <a:solidFill>
                  <a:schemeClr val="tx1">
                    <a:lumMod val="90000"/>
                    <a:lumOff val="10000"/>
                  </a:schemeClr>
                </a:solidFill>
                <a:latin typeface="+mn-lt"/>
                <a:ea typeface="+mn-ea"/>
                <a:cs typeface="+mn-cs"/>
              </a:defRPr>
            </a:lvl3pPr>
            <a:lvl4pPr marL="73152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4pPr>
            <a:lvl5pPr marL="91440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dirty="0"/>
              <a:t>Vaccine educators and navigators (provide vaccine information is their same language, </a:t>
            </a:r>
            <a:br>
              <a:rPr lang="en-US" dirty="0"/>
            </a:br>
            <a:r>
              <a:rPr lang="en-US" dirty="0"/>
              <a:t>notify them when they become eligible for the vaccine, book them for their appointment, </a:t>
            </a:r>
            <a:br>
              <a:rPr lang="en-US" dirty="0"/>
            </a:br>
            <a:r>
              <a:rPr lang="en-US" dirty="0"/>
              <a:t>provide transportation if needed).</a:t>
            </a:r>
          </a:p>
        </p:txBody>
      </p:sp>
      <p:sp>
        <p:nvSpPr>
          <p:cNvPr id="15" name="Content Placeholder 2">
            <a:extLst>
              <a:ext uri="{FF2B5EF4-FFF2-40B4-BE49-F238E27FC236}">
                <a16:creationId xmlns:a16="http://schemas.microsoft.com/office/drawing/2014/main" id="{6CA5FAB9-D027-AD42-9F8C-3A4321343030}"/>
              </a:ext>
            </a:extLst>
          </p:cNvPr>
          <p:cNvSpPr txBox="1">
            <a:spLocks/>
          </p:cNvSpPr>
          <p:nvPr/>
        </p:nvSpPr>
        <p:spPr>
          <a:xfrm>
            <a:off x="6613517" y="1861398"/>
            <a:ext cx="4968883" cy="644400"/>
          </a:xfrm>
          <a:prstGeom prst="rect">
            <a:avLst/>
          </a:prstGeom>
        </p:spPr>
        <p:txBody>
          <a:bodyPr lIns="0" tIns="0" rIns="0" bIns="0" anchor="ctr"/>
          <a:lstStyle>
            <a:lvl1pPr marL="182880" indent="-18288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lumMod val="90000"/>
                    <a:lumOff val="10000"/>
                  </a:schemeClr>
                </a:solidFill>
                <a:latin typeface="+mn-lt"/>
                <a:ea typeface="+mn-ea"/>
                <a:cs typeface="+mn-cs"/>
              </a:defRPr>
            </a:lvl1pPr>
            <a:lvl2pPr marL="182880" indent="18288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lumMod val="90000"/>
                    <a:lumOff val="10000"/>
                  </a:schemeClr>
                </a:solidFill>
                <a:latin typeface="+mn-lt"/>
                <a:ea typeface="+mn-ea"/>
                <a:cs typeface="+mn-cs"/>
              </a:defRPr>
            </a:lvl2pPr>
            <a:lvl3pPr marL="365760" indent="182880" algn="l" defTabSz="914400" rtl="0" eaLnBrk="1" latinLnBrk="0" hangingPunct="1">
              <a:lnSpc>
                <a:spcPct val="100000"/>
              </a:lnSpc>
              <a:spcBef>
                <a:spcPts val="0"/>
              </a:spcBef>
              <a:spcAft>
                <a:spcPts val="0"/>
              </a:spcAft>
              <a:buFont typeface="Arial" panose="020B0604020202020204" pitchFamily="34" charset="0"/>
              <a:buChar char="•"/>
              <a:defRPr sz="1400" kern="1200">
                <a:solidFill>
                  <a:schemeClr val="tx1">
                    <a:lumMod val="90000"/>
                    <a:lumOff val="10000"/>
                  </a:schemeClr>
                </a:solidFill>
                <a:latin typeface="+mn-lt"/>
                <a:ea typeface="+mn-ea"/>
                <a:cs typeface="+mn-cs"/>
              </a:defRPr>
            </a:lvl3pPr>
            <a:lvl4pPr marL="73152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4pPr>
            <a:lvl5pPr marL="91440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1"/>
                </a:solidFill>
              </a:rPr>
              <a:t>Engagement with newcomer serving agencies</a:t>
            </a:r>
          </a:p>
        </p:txBody>
      </p:sp>
      <p:pic>
        <p:nvPicPr>
          <p:cNvPr id="16" name="Graphic 15">
            <a:extLst>
              <a:ext uri="{FF2B5EF4-FFF2-40B4-BE49-F238E27FC236}">
                <a16:creationId xmlns:a16="http://schemas.microsoft.com/office/drawing/2014/main" id="{5EDE31EF-43F9-1446-84CC-80C6DCAE14E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13517" y="2717311"/>
            <a:ext cx="317052" cy="317052"/>
          </a:xfrm>
          <a:prstGeom prst="rect">
            <a:avLst/>
          </a:prstGeom>
        </p:spPr>
      </p:pic>
      <p:grpSp>
        <p:nvGrpSpPr>
          <p:cNvPr id="8" name="Group 7">
            <a:extLst>
              <a:ext uri="{FF2B5EF4-FFF2-40B4-BE49-F238E27FC236}">
                <a16:creationId xmlns:a16="http://schemas.microsoft.com/office/drawing/2014/main" id="{DD412F8D-4671-2445-B012-1CDD108625F5}"/>
              </a:ext>
            </a:extLst>
          </p:cNvPr>
          <p:cNvGrpSpPr/>
          <p:nvPr/>
        </p:nvGrpSpPr>
        <p:grpSpPr>
          <a:xfrm>
            <a:off x="5291882" y="4197806"/>
            <a:ext cx="1056024" cy="1056022"/>
            <a:chOff x="3691067" y="4323596"/>
            <a:chExt cx="810381" cy="810381"/>
          </a:xfrm>
        </p:grpSpPr>
        <p:sp>
          <p:nvSpPr>
            <p:cNvPr id="9" name="Oval 8">
              <a:extLst>
                <a:ext uri="{FF2B5EF4-FFF2-40B4-BE49-F238E27FC236}">
                  <a16:creationId xmlns:a16="http://schemas.microsoft.com/office/drawing/2014/main" id="{A54BAF32-27A9-874B-BA83-2F62D9E90E91}"/>
                </a:ext>
              </a:extLst>
            </p:cNvPr>
            <p:cNvSpPr/>
            <p:nvPr/>
          </p:nvSpPr>
          <p:spPr>
            <a:xfrm>
              <a:off x="3691067" y="4323596"/>
              <a:ext cx="810381" cy="810381"/>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Graphic 9">
              <a:extLst>
                <a:ext uri="{FF2B5EF4-FFF2-40B4-BE49-F238E27FC236}">
                  <a16:creationId xmlns:a16="http://schemas.microsoft.com/office/drawing/2014/main" id="{5F7672BD-DEB1-6540-BC02-89AC2B1F153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858657" y="4491186"/>
              <a:ext cx="475200" cy="475200"/>
            </a:xfrm>
            <a:prstGeom prst="rect">
              <a:avLst/>
            </a:prstGeom>
          </p:spPr>
        </p:pic>
      </p:grpSp>
      <p:sp>
        <p:nvSpPr>
          <p:cNvPr id="20" name="Content Placeholder 2">
            <a:extLst>
              <a:ext uri="{FF2B5EF4-FFF2-40B4-BE49-F238E27FC236}">
                <a16:creationId xmlns:a16="http://schemas.microsoft.com/office/drawing/2014/main" id="{617E1DF7-D1F1-1346-835C-917F485E1BF1}"/>
              </a:ext>
            </a:extLst>
          </p:cNvPr>
          <p:cNvSpPr txBox="1">
            <a:spLocks/>
          </p:cNvSpPr>
          <p:nvPr/>
        </p:nvSpPr>
        <p:spPr>
          <a:xfrm>
            <a:off x="7117327" y="5272619"/>
            <a:ext cx="4465073" cy="738664"/>
          </a:xfrm>
          <a:prstGeom prst="rect">
            <a:avLst/>
          </a:prstGeom>
        </p:spPr>
        <p:txBody>
          <a:bodyPr lIns="0" tIns="0" rIns="0" bIns="0">
            <a:spAutoFit/>
          </a:bodyPr>
          <a:lstStyle>
            <a:lvl1pPr marL="182880" indent="-18288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lumMod val="90000"/>
                    <a:lumOff val="10000"/>
                  </a:schemeClr>
                </a:solidFill>
                <a:latin typeface="+mn-lt"/>
                <a:ea typeface="+mn-ea"/>
                <a:cs typeface="+mn-cs"/>
              </a:defRPr>
            </a:lvl1pPr>
            <a:lvl2pPr marL="182880" indent="18288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lumMod val="90000"/>
                    <a:lumOff val="10000"/>
                  </a:schemeClr>
                </a:solidFill>
                <a:latin typeface="+mn-lt"/>
                <a:ea typeface="+mn-ea"/>
                <a:cs typeface="+mn-cs"/>
              </a:defRPr>
            </a:lvl2pPr>
            <a:lvl3pPr marL="365760" indent="182880" algn="l" defTabSz="914400" rtl="0" eaLnBrk="1" latinLnBrk="0" hangingPunct="1">
              <a:lnSpc>
                <a:spcPct val="100000"/>
              </a:lnSpc>
              <a:spcBef>
                <a:spcPts val="0"/>
              </a:spcBef>
              <a:spcAft>
                <a:spcPts val="0"/>
              </a:spcAft>
              <a:buFont typeface="Arial" panose="020B0604020202020204" pitchFamily="34" charset="0"/>
              <a:buChar char="•"/>
              <a:defRPr sz="1400" kern="1200">
                <a:solidFill>
                  <a:schemeClr val="tx1">
                    <a:lumMod val="90000"/>
                    <a:lumOff val="10000"/>
                  </a:schemeClr>
                </a:solidFill>
                <a:latin typeface="+mn-lt"/>
                <a:ea typeface="+mn-ea"/>
                <a:cs typeface="+mn-cs"/>
              </a:defRPr>
            </a:lvl3pPr>
            <a:lvl4pPr marL="73152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4pPr>
            <a:lvl5pPr marL="91440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dirty="0"/>
              <a:t>Collaboration with newcomer serving </a:t>
            </a:r>
            <a:br>
              <a:rPr lang="en-US" dirty="0"/>
            </a:br>
            <a:r>
              <a:rPr lang="en-US" dirty="0"/>
              <a:t>agencies to facilitate access to vaccination </a:t>
            </a:r>
            <a:br>
              <a:rPr lang="en-US" dirty="0"/>
            </a:br>
            <a:r>
              <a:rPr lang="en-US" dirty="0"/>
              <a:t>for vulnerable newcomers.</a:t>
            </a:r>
          </a:p>
        </p:txBody>
      </p:sp>
      <p:sp>
        <p:nvSpPr>
          <p:cNvPr id="21" name="Content Placeholder 2">
            <a:extLst>
              <a:ext uri="{FF2B5EF4-FFF2-40B4-BE49-F238E27FC236}">
                <a16:creationId xmlns:a16="http://schemas.microsoft.com/office/drawing/2014/main" id="{F15ADACC-254F-0240-BB2C-37669C87C300}"/>
              </a:ext>
            </a:extLst>
          </p:cNvPr>
          <p:cNvSpPr txBox="1">
            <a:spLocks/>
          </p:cNvSpPr>
          <p:nvPr/>
        </p:nvSpPr>
        <p:spPr>
          <a:xfrm>
            <a:off x="6613517" y="4416707"/>
            <a:ext cx="4968883" cy="644400"/>
          </a:xfrm>
          <a:prstGeom prst="rect">
            <a:avLst/>
          </a:prstGeom>
        </p:spPr>
        <p:txBody>
          <a:bodyPr lIns="0" tIns="0" rIns="0" bIns="0" anchor="ctr"/>
          <a:lstStyle>
            <a:lvl1pPr marL="182880" indent="-18288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lumMod val="90000"/>
                    <a:lumOff val="10000"/>
                  </a:schemeClr>
                </a:solidFill>
                <a:latin typeface="+mn-lt"/>
                <a:ea typeface="+mn-ea"/>
                <a:cs typeface="+mn-cs"/>
              </a:defRPr>
            </a:lvl1pPr>
            <a:lvl2pPr marL="182880" indent="18288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lumMod val="90000"/>
                    <a:lumOff val="10000"/>
                  </a:schemeClr>
                </a:solidFill>
                <a:latin typeface="+mn-lt"/>
                <a:ea typeface="+mn-ea"/>
                <a:cs typeface="+mn-cs"/>
              </a:defRPr>
            </a:lvl2pPr>
            <a:lvl3pPr marL="365760" indent="182880" algn="l" defTabSz="914400" rtl="0" eaLnBrk="1" latinLnBrk="0" hangingPunct="1">
              <a:lnSpc>
                <a:spcPct val="100000"/>
              </a:lnSpc>
              <a:spcBef>
                <a:spcPts val="0"/>
              </a:spcBef>
              <a:spcAft>
                <a:spcPts val="0"/>
              </a:spcAft>
              <a:buFont typeface="Arial" panose="020B0604020202020204" pitchFamily="34" charset="0"/>
              <a:buChar char="•"/>
              <a:defRPr sz="1400" kern="1200">
                <a:solidFill>
                  <a:schemeClr val="tx1">
                    <a:lumMod val="90000"/>
                    <a:lumOff val="10000"/>
                  </a:schemeClr>
                </a:solidFill>
                <a:latin typeface="+mn-lt"/>
                <a:ea typeface="+mn-ea"/>
                <a:cs typeface="+mn-cs"/>
              </a:defRPr>
            </a:lvl3pPr>
            <a:lvl4pPr marL="73152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4pPr>
            <a:lvl5pPr marL="91440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1"/>
                </a:solidFill>
              </a:rPr>
              <a:t>Engagement with primary care Vaccine education</a:t>
            </a:r>
          </a:p>
        </p:txBody>
      </p:sp>
      <p:pic>
        <p:nvPicPr>
          <p:cNvPr id="22" name="Graphic 21">
            <a:extLst>
              <a:ext uri="{FF2B5EF4-FFF2-40B4-BE49-F238E27FC236}">
                <a16:creationId xmlns:a16="http://schemas.microsoft.com/office/drawing/2014/main" id="{7AC5C900-774E-6148-B963-0B714F9D6DC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13517" y="5272620"/>
            <a:ext cx="317052" cy="317052"/>
          </a:xfrm>
          <a:prstGeom prst="rect">
            <a:avLst/>
          </a:prstGeom>
        </p:spPr>
      </p:pic>
      <p:grpSp>
        <p:nvGrpSpPr>
          <p:cNvPr id="27" name="Group 26">
            <a:extLst>
              <a:ext uri="{FF2B5EF4-FFF2-40B4-BE49-F238E27FC236}">
                <a16:creationId xmlns:a16="http://schemas.microsoft.com/office/drawing/2014/main" id="{9F84101F-4295-E64F-8C32-19F189623A97}"/>
              </a:ext>
            </a:extLst>
          </p:cNvPr>
          <p:cNvGrpSpPr/>
          <p:nvPr/>
        </p:nvGrpSpPr>
        <p:grpSpPr>
          <a:xfrm>
            <a:off x="0" y="6388282"/>
            <a:ext cx="2665224" cy="473596"/>
            <a:chOff x="0" y="6388282"/>
            <a:chExt cx="2665224" cy="473596"/>
          </a:xfrm>
        </p:grpSpPr>
        <p:sp>
          <p:nvSpPr>
            <p:cNvPr id="28" name="Freeform 27">
              <a:extLst>
                <a:ext uri="{FF2B5EF4-FFF2-40B4-BE49-F238E27FC236}">
                  <a16:creationId xmlns:a16="http://schemas.microsoft.com/office/drawing/2014/main" id="{27B1F8A9-9266-F54C-96D5-2E07AD473A42}"/>
                </a:ext>
              </a:extLst>
            </p:cNvPr>
            <p:cNvSpPr/>
            <p:nvPr userDrawn="1"/>
          </p:nvSpPr>
          <p:spPr>
            <a:xfrm>
              <a:off x="0" y="6388282"/>
              <a:ext cx="2665224" cy="473596"/>
            </a:xfrm>
            <a:custGeom>
              <a:avLst/>
              <a:gdLst>
                <a:gd name="connsiteX0" fmla="*/ 0 w 2665224"/>
                <a:gd name="connsiteY0" fmla="*/ 0 h 473596"/>
                <a:gd name="connsiteX1" fmla="*/ 2009997 w 2665224"/>
                <a:gd name="connsiteY1" fmla="*/ 0 h 473596"/>
                <a:gd name="connsiteX2" fmla="*/ 2665224 w 2665224"/>
                <a:gd name="connsiteY2" fmla="*/ 473596 h 473596"/>
                <a:gd name="connsiteX3" fmla="*/ 0 w 2665224"/>
                <a:gd name="connsiteY3" fmla="*/ 473596 h 473596"/>
              </a:gdLst>
              <a:ahLst/>
              <a:cxnLst>
                <a:cxn ang="0">
                  <a:pos x="connsiteX0" y="connsiteY0"/>
                </a:cxn>
                <a:cxn ang="0">
                  <a:pos x="connsiteX1" y="connsiteY1"/>
                </a:cxn>
                <a:cxn ang="0">
                  <a:pos x="connsiteX2" y="connsiteY2"/>
                </a:cxn>
                <a:cxn ang="0">
                  <a:pos x="connsiteX3" y="connsiteY3"/>
                </a:cxn>
              </a:cxnLst>
              <a:rect l="l" t="t" r="r" b="b"/>
              <a:pathLst>
                <a:path w="2665224" h="473596">
                  <a:moveTo>
                    <a:pt x="0" y="0"/>
                  </a:moveTo>
                  <a:lnTo>
                    <a:pt x="2009997" y="0"/>
                  </a:lnTo>
                  <a:lnTo>
                    <a:pt x="2665224" y="473596"/>
                  </a:lnTo>
                  <a:lnTo>
                    <a:pt x="0" y="473596"/>
                  </a:lnTo>
                  <a:close/>
                </a:path>
              </a:pathLst>
            </a:custGeom>
            <a:solidFill>
              <a:srgbClr val="1B7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9" name="Picture 1" descr="Picture 1">
              <a:extLst>
                <a:ext uri="{FF2B5EF4-FFF2-40B4-BE49-F238E27FC236}">
                  <a16:creationId xmlns:a16="http://schemas.microsoft.com/office/drawing/2014/main" id="{8A11FEFB-0949-D24D-B895-309002706542}"/>
                </a:ext>
              </a:extLst>
            </p:cNvPr>
            <p:cNvPicPr>
              <a:picLocks noChangeAspect="1"/>
            </p:cNvPicPr>
            <p:nvPr userDrawn="1"/>
          </p:nvPicPr>
          <p:blipFill>
            <a:blip r:embed="rId9" cstate="screen">
              <a:lum bright="70000" contrast="-70000"/>
              <a:extLst>
                <a:ext uri="{28A0092B-C50C-407E-A947-70E740481C1C}">
                  <a14:useLocalDpi xmlns:a14="http://schemas.microsoft.com/office/drawing/2010/main"/>
                </a:ext>
              </a:extLst>
            </a:blip>
            <a:stretch>
              <a:fillRect/>
            </a:stretch>
          </p:blipFill>
          <p:spPr>
            <a:xfrm>
              <a:off x="609600" y="6476743"/>
              <a:ext cx="586096" cy="299886"/>
            </a:xfrm>
            <a:prstGeom prst="rect">
              <a:avLst/>
            </a:prstGeom>
            <a:ln w="12700" cap="flat">
              <a:noFill/>
              <a:miter lim="400000"/>
            </a:ln>
            <a:effectLst/>
          </p:spPr>
        </p:pic>
      </p:grpSp>
    </p:spTree>
    <p:extLst>
      <p:ext uri="{BB962C8B-B14F-4D97-AF65-F5344CB8AC3E}">
        <p14:creationId xmlns:p14="http://schemas.microsoft.com/office/powerpoint/2010/main" val="27264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75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425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475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525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p:bldP spid="14" grpId="0"/>
      <p:bldP spid="15"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nature, wave&#10;&#10;Description automatically generated">
            <a:extLst>
              <a:ext uri="{FF2B5EF4-FFF2-40B4-BE49-F238E27FC236}">
                <a16:creationId xmlns:a16="http://schemas.microsoft.com/office/drawing/2014/main" id="{C18DBD1D-224A-2448-A3F9-DF0276E374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844" b="18264"/>
          <a:stretch/>
        </p:blipFill>
        <p:spPr>
          <a:xfrm flipH="1">
            <a:off x="0" y="53788"/>
            <a:ext cx="12192000" cy="3559878"/>
          </a:xfrm>
          <a:prstGeom prst="rect">
            <a:avLst/>
          </a:prstGeom>
        </p:spPr>
      </p:pic>
      <p:sp>
        <p:nvSpPr>
          <p:cNvPr id="17" name="Rectangle 16">
            <a:extLst>
              <a:ext uri="{FF2B5EF4-FFF2-40B4-BE49-F238E27FC236}">
                <a16:creationId xmlns:a16="http://schemas.microsoft.com/office/drawing/2014/main" id="{E7B05B69-AE14-EA44-9F35-200A747082F9}"/>
              </a:ext>
            </a:extLst>
          </p:cNvPr>
          <p:cNvSpPr/>
          <p:nvPr/>
        </p:nvSpPr>
        <p:spPr>
          <a:xfrm>
            <a:off x="0" y="53788"/>
            <a:ext cx="12191999" cy="3574093"/>
          </a:xfrm>
          <a:prstGeom prst="rect">
            <a:avLst/>
          </a:prstGeom>
          <a:gradFill>
            <a:gsLst>
              <a:gs pos="0">
                <a:schemeClr val="accent1">
                  <a:alpha val="0"/>
                </a:schemeClr>
              </a:gs>
              <a:gs pos="92000">
                <a:schemeClr val="accent2">
                  <a:lumMod val="20000"/>
                  <a:lumOff val="80000"/>
                  <a:alpha val="9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78DAA526-86E9-724B-B291-7BC8159D39DE}"/>
              </a:ext>
            </a:extLst>
          </p:cNvPr>
          <p:cNvSpPr>
            <a:spLocks noGrp="1"/>
          </p:cNvSpPr>
          <p:nvPr>
            <p:ph type="title"/>
          </p:nvPr>
        </p:nvSpPr>
        <p:spPr>
          <a:xfrm>
            <a:off x="609600" y="219308"/>
            <a:ext cx="10972800" cy="618893"/>
          </a:xfrm>
        </p:spPr>
        <p:txBody>
          <a:bodyPr/>
          <a:lstStyle/>
          <a:p>
            <a:r>
              <a:rPr lang="en-US" dirty="0">
                <a:solidFill>
                  <a:schemeClr val="accent1"/>
                </a:solidFill>
              </a:rPr>
              <a:t>conclusion</a:t>
            </a:r>
          </a:p>
        </p:txBody>
      </p:sp>
      <p:sp>
        <p:nvSpPr>
          <p:cNvPr id="21" name="Freeform 20">
            <a:extLst>
              <a:ext uri="{FF2B5EF4-FFF2-40B4-BE49-F238E27FC236}">
                <a16:creationId xmlns:a16="http://schemas.microsoft.com/office/drawing/2014/main" id="{302CC498-8397-E942-85E3-543D066F16B8}"/>
              </a:ext>
            </a:extLst>
          </p:cNvPr>
          <p:cNvSpPr/>
          <p:nvPr/>
        </p:nvSpPr>
        <p:spPr>
          <a:xfrm>
            <a:off x="5136050" y="3613666"/>
            <a:ext cx="7055950" cy="2863334"/>
          </a:xfrm>
          <a:custGeom>
            <a:avLst/>
            <a:gdLst>
              <a:gd name="connsiteX0" fmla="*/ 0 w 7055950"/>
              <a:gd name="connsiteY0" fmla="*/ 0 h 2863334"/>
              <a:gd name="connsiteX1" fmla="*/ 1524000 w 7055950"/>
              <a:gd name="connsiteY1" fmla="*/ 0 h 2863334"/>
              <a:gd name="connsiteX2" fmla="*/ 5531950 w 7055950"/>
              <a:gd name="connsiteY2" fmla="*/ 0 h 2863334"/>
              <a:gd name="connsiteX3" fmla="*/ 7055950 w 7055950"/>
              <a:gd name="connsiteY3" fmla="*/ 0 h 2863334"/>
              <a:gd name="connsiteX4" fmla="*/ 7055950 w 7055950"/>
              <a:gd name="connsiteY4" fmla="*/ 2863334 h 2863334"/>
              <a:gd name="connsiteX5" fmla="*/ 5531950 w 7055950"/>
              <a:gd name="connsiteY5" fmla="*/ 2863334 h 2863334"/>
              <a:gd name="connsiteX6" fmla="*/ 3436111 w 7055950"/>
              <a:gd name="connsiteY6" fmla="*/ 2863334 h 2863334"/>
              <a:gd name="connsiteX7" fmla="*/ 1912111 w 7055950"/>
              <a:gd name="connsiteY7" fmla="*/ 2863334 h 286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5950" h="2863334">
                <a:moveTo>
                  <a:pt x="0" y="0"/>
                </a:moveTo>
                <a:lnTo>
                  <a:pt x="1524000" y="0"/>
                </a:lnTo>
                <a:lnTo>
                  <a:pt x="5531950" y="0"/>
                </a:lnTo>
                <a:lnTo>
                  <a:pt x="7055950" y="0"/>
                </a:lnTo>
                <a:lnTo>
                  <a:pt x="7055950" y="2863334"/>
                </a:lnTo>
                <a:lnTo>
                  <a:pt x="5531950" y="2863334"/>
                </a:lnTo>
                <a:lnTo>
                  <a:pt x="3436111" y="2863334"/>
                </a:lnTo>
                <a:lnTo>
                  <a:pt x="1912111" y="28633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11" name="Freeform 10">
            <a:extLst>
              <a:ext uri="{FF2B5EF4-FFF2-40B4-BE49-F238E27FC236}">
                <a16:creationId xmlns:a16="http://schemas.microsoft.com/office/drawing/2014/main" id="{69B3B673-F384-804B-9FCB-14153C9E9C07}"/>
              </a:ext>
            </a:extLst>
          </p:cNvPr>
          <p:cNvSpPr/>
          <p:nvPr/>
        </p:nvSpPr>
        <p:spPr>
          <a:xfrm flipH="1" flipV="1">
            <a:off x="0" y="3613666"/>
            <a:ext cx="7046259" cy="2863334"/>
          </a:xfrm>
          <a:custGeom>
            <a:avLst/>
            <a:gdLst>
              <a:gd name="connsiteX0" fmla="*/ 7055950 w 7055950"/>
              <a:gd name="connsiteY0" fmla="*/ 2863334 h 2863334"/>
              <a:gd name="connsiteX1" fmla="*/ 5531950 w 7055950"/>
              <a:gd name="connsiteY1" fmla="*/ 2863334 h 2863334"/>
              <a:gd name="connsiteX2" fmla="*/ 3436111 w 7055950"/>
              <a:gd name="connsiteY2" fmla="*/ 2863334 h 2863334"/>
              <a:gd name="connsiteX3" fmla="*/ 1912111 w 7055950"/>
              <a:gd name="connsiteY3" fmla="*/ 2863334 h 2863334"/>
              <a:gd name="connsiteX4" fmla="*/ 0 w 7055950"/>
              <a:gd name="connsiteY4" fmla="*/ 0 h 2863334"/>
              <a:gd name="connsiteX5" fmla="*/ 1524000 w 7055950"/>
              <a:gd name="connsiteY5" fmla="*/ 0 h 2863334"/>
              <a:gd name="connsiteX6" fmla="*/ 5531950 w 7055950"/>
              <a:gd name="connsiteY6" fmla="*/ 0 h 2863334"/>
              <a:gd name="connsiteX7" fmla="*/ 7055950 w 7055950"/>
              <a:gd name="connsiteY7" fmla="*/ 0 h 286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5950" h="2863334">
                <a:moveTo>
                  <a:pt x="7055950" y="2863334"/>
                </a:moveTo>
                <a:lnTo>
                  <a:pt x="5531950" y="2863334"/>
                </a:lnTo>
                <a:lnTo>
                  <a:pt x="3436111" y="2863334"/>
                </a:lnTo>
                <a:lnTo>
                  <a:pt x="1912111" y="2863334"/>
                </a:lnTo>
                <a:lnTo>
                  <a:pt x="0" y="0"/>
                </a:lnTo>
                <a:lnTo>
                  <a:pt x="1524000" y="0"/>
                </a:lnTo>
                <a:lnTo>
                  <a:pt x="5531950" y="0"/>
                </a:lnTo>
                <a:lnTo>
                  <a:pt x="705595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pic>
        <p:nvPicPr>
          <p:cNvPr id="12" name="Graphic 11">
            <a:extLst>
              <a:ext uri="{FF2B5EF4-FFF2-40B4-BE49-F238E27FC236}">
                <a16:creationId xmlns:a16="http://schemas.microsoft.com/office/drawing/2014/main" id="{2C357951-1183-3E48-8247-8EEBED4AB90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2319" y="3908612"/>
            <a:ext cx="922112" cy="922110"/>
          </a:xfrm>
          <a:prstGeom prst="rect">
            <a:avLst/>
          </a:prstGeom>
        </p:spPr>
      </p:pic>
      <p:pic>
        <p:nvPicPr>
          <p:cNvPr id="13" name="Graphic 12">
            <a:extLst>
              <a:ext uri="{FF2B5EF4-FFF2-40B4-BE49-F238E27FC236}">
                <a16:creationId xmlns:a16="http://schemas.microsoft.com/office/drawing/2014/main" id="{0CC9EFD1-41AD-2E44-B443-02E6AB84E96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108978" y="3908612"/>
            <a:ext cx="922112" cy="922110"/>
          </a:xfrm>
          <a:prstGeom prst="rect">
            <a:avLst/>
          </a:prstGeom>
        </p:spPr>
      </p:pic>
      <p:sp>
        <p:nvSpPr>
          <p:cNvPr id="14" name="Content Placeholder 2">
            <a:extLst>
              <a:ext uri="{FF2B5EF4-FFF2-40B4-BE49-F238E27FC236}">
                <a16:creationId xmlns:a16="http://schemas.microsoft.com/office/drawing/2014/main" id="{51B8F0D9-162C-9249-BABF-BA52B1D10013}"/>
              </a:ext>
            </a:extLst>
          </p:cNvPr>
          <p:cNvSpPr txBox="1">
            <a:spLocks/>
          </p:cNvSpPr>
          <p:nvPr/>
        </p:nvSpPr>
        <p:spPr>
          <a:xfrm>
            <a:off x="609599" y="5000164"/>
            <a:ext cx="5136052" cy="1104613"/>
          </a:xfrm>
          <a:prstGeom prst="rect">
            <a:avLst/>
          </a:prstGeom>
        </p:spPr>
        <p:txBody>
          <a:bodyPr lIns="0" tIns="0" rIns="0" bIns="0">
            <a:noAutofit/>
          </a:bodyPr>
          <a:lstStyle>
            <a:lvl1pPr marL="182880" indent="-18288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lumMod val="90000"/>
                    <a:lumOff val="10000"/>
                  </a:schemeClr>
                </a:solidFill>
                <a:latin typeface="+mn-lt"/>
                <a:ea typeface="+mn-ea"/>
                <a:cs typeface="+mn-cs"/>
              </a:defRPr>
            </a:lvl1pPr>
            <a:lvl2pPr marL="182880" indent="18288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lumMod val="90000"/>
                    <a:lumOff val="10000"/>
                  </a:schemeClr>
                </a:solidFill>
                <a:latin typeface="+mn-lt"/>
                <a:ea typeface="+mn-ea"/>
                <a:cs typeface="+mn-cs"/>
              </a:defRPr>
            </a:lvl2pPr>
            <a:lvl3pPr marL="365760" indent="182880" algn="l" defTabSz="914400" rtl="0" eaLnBrk="1" latinLnBrk="0" hangingPunct="1">
              <a:lnSpc>
                <a:spcPct val="100000"/>
              </a:lnSpc>
              <a:spcBef>
                <a:spcPts val="0"/>
              </a:spcBef>
              <a:spcAft>
                <a:spcPts val="0"/>
              </a:spcAft>
              <a:buFont typeface="Arial" panose="020B0604020202020204" pitchFamily="34" charset="0"/>
              <a:buChar char="•"/>
              <a:defRPr sz="1400" kern="1200">
                <a:solidFill>
                  <a:schemeClr val="tx1">
                    <a:lumMod val="90000"/>
                    <a:lumOff val="10000"/>
                  </a:schemeClr>
                </a:solidFill>
                <a:latin typeface="+mn-lt"/>
                <a:ea typeface="+mn-ea"/>
                <a:cs typeface="+mn-cs"/>
              </a:defRPr>
            </a:lvl3pPr>
            <a:lvl4pPr marL="73152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4pPr>
            <a:lvl5pPr marL="91440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400" dirty="0">
                <a:solidFill>
                  <a:schemeClr val="bg1"/>
                </a:solidFill>
              </a:rPr>
              <a:t>The Pandemic has forced the collaboration between </a:t>
            </a:r>
            <a:br>
              <a:rPr lang="en-CA" sz="1400" dirty="0">
                <a:solidFill>
                  <a:schemeClr val="bg1"/>
                </a:solidFill>
              </a:rPr>
            </a:br>
            <a:r>
              <a:rPr lang="en-CA" sz="1400" dirty="0">
                <a:solidFill>
                  <a:schemeClr val="bg1"/>
                </a:solidFill>
              </a:rPr>
              <a:t>Public Health, Primary Care, and Newcomer Serving </a:t>
            </a:r>
            <a:br>
              <a:rPr lang="en-CA" sz="1400" dirty="0">
                <a:solidFill>
                  <a:schemeClr val="bg1"/>
                </a:solidFill>
              </a:rPr>
            </a:br>
            <a:r>
              <a:rPr lang="en-CA" sz="1400" dirty="0">
                <a:solidFill>
                  <a:schemeClr val="bg1"/>
                </a:solidFill>
              </a:rPr>
              <a:t>Agencies to address inequities in health and help vulnerable migrants overcome barriers in access to health services, including the vaccination.</a:t>
            </a:r>
            <a:endParaRPr lang="en-US" sz="1400" dirty="0">
              <a:solidFill>
                <a:schemeClr val="bg1"/>
              </a:solidFill>
            </a:endParaRPr>
          </a:p>
        </p:txBody>
      </p:sp>
      <p:sp>
        <p:nvSpPr>
          <p:cNvPr id="15" name="Content Placeholder 2">
            <a:extLst>
              <a:ext uri="{FF2B5EF4-FFF2-40B4-BE49-F238E27FC236}">
                <a16:creationId xmlns:a16="http://schemas.microsoft.com/office/drawing/2014/main" id="{2C0D23F3-0A91-7449-8A41-CED2E6140929}"/>
              </a:ext>
            </a:extLst>
          </p:cNvPr>
          <p:cNvSpPr txBox="1">
            <a:spLocks/>
          </p:cNvSpPr>
          <p:nvPr/>
        </p:nvSpPr>
        <p:spPr>
          <a:xfrm>
            <a:off x="7046258" y="5000164"/>
            <a:ext cx="4536141" cy="1104613"/>
          </a:xfrm>
          <a:prstGeom prst="rect">
            <a:avLst/>
          </a:prstGeom>
        </p:spPr>
        <p:txBody>
          <a:bodyPr lIns="0" tIns="0" rIns="0" bIns="0">
            <a:noAutofit/>
          </a:bodyPr>
          <a:lstStyle>
            <a:lvl1pPr marL="182880" indent="-18288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lumMod val="90000"/>
                    <a:lumOff val="10000"/>
                  </a:schemeClr>
                </a:solidFill>
                <a:latin typeface="+mn-lt"/>
                <a:ea typeface="+mn-ea"/>
                <a:cs typeface="+mn-cs"/>
              </a:defRPr>
            </a:lvl1pPr>
            <a:lvl2pPr marL="182880" indent="18288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lumMod val="90000"/>
                    <a:lumOff val="10000"/>
                  </a:schemeClr>
                </a:solidFill>
                <a:latin typeface="+mn-lt"/>
                <a:ea typeface="+mn-ea"/>
                <a:cs typeface="+mn-cs"/>
              </a:defRPr>
            </a:lvl2pPr>
            <a:lvl3pPr marL="365760" indent="182880" algn="l" defTabSz="914400" rtl="0" eaLnBrk="1" latinLnBrk="0" hangingPunct="1">
              <a:lnSpc>
                <a:spcPct val="100000"/>
              </a:lnSpc>
              <a:spcBef>
                <a:spcPts val="0"/>
              </a:spcBef>
              <a:spcAft>
                <a:spcPts val="0"/>
              </a:spcAft>
              <a:buFont typeface="Arial" panose="020B0604020202020204" pitchFamily="34" charset="0"/>
              <a:buChar char="•"/>
              <a:defRPr sz="1400" kern="1200">
                <a:solidFill>
                  <a:schemeClr val="tx1">
                    <a:lumMod val="90000"/>
                    <a:lumOff val="10000"/>
                  </a:schemeClr>
                </a:solidFill>
                <a:latin typeface="+mn-lt"/>
                <a:ea typeface="+mn-ea"/>
                <a:cs typeface="+mn-cs"/>
              </a:defRPr>
            </a:lvl3pPr>
            <a:lvl4pPr marL="73152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4pPr>
            <a:lvl5pPr marL="914400" indent="-182880" algn="l" defTabSz="914400" rtl="0" eaLnBrk="1" latinLnBrk="0" hangingPunct="1">
              <a:lnSpc>
                <a:spcPct val="100000"/>
              </a:lnSpc>
              <a:spcBef>
                <a:spcPts val="0"/>
              </a:spcBef>
              <a:spcAft>
                <a:spcPts val="0"/>
              </a:spcAft>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400" dirty="0">
                <a:solidFill>
                  <a:schemeClr val="bg1"/>
                </a:solidFill>
              </a:rPr>
              <a:t>The promise for the future is that we can continue to strengthen these relationships in order to improve </a:t>
            </a:r>
            <a:br>
              <a:rPr lang="en-CA" sz="1400" dirty="0">
                <a:solidFill>
                  <a:schemeClr val="bg1"/>
                </a:solidFill>
              </a:rPr>
            </a:br>
            <a:r>
              <a:rPr lang="en-CA" sz="1400" dirty="0">
                <a:solidFill>
                  <a:schemeClr val="bg1"/>
                </a:solidFill>
              </a:rPr>
              <a:t>access to health services for vulnerable migrants </a:t>
            </a:r>
            <a:br>
              <a:rPr lang="en-CA" sz="1400" dirty="0">
                <a:solidFill>
                  <a:schemeClr val="bg1"/>
                </a:solidFill>
              </a:rPr>
            </a:br>
            <a:r>
              <a:rPr lang="en-CA" sz="1400" dirty="0">
                <a:solidFill>
                  <a:schemeClr val="bg1"/>
                </a:solidFill>
              </a:rPr>
              <a:t>in all areas of health.</a:t>
            </a:r>
          </a:p>
        </p:txBody>
      </p:sp>
      <p:grpSp>
        <p:nvGrpSpPr>
          <p:cNvPr id="18" name="Group 17">
            <a:extLst>
              <a:ext uri="{FF2B5EF4-FFF2-40B4-BE49-F238E27FC236}">
                <a16:creationId xmlns:a16="http://schemas.microsoft.com/office/drawing/2014/main" id="{A906258E-1343-A642-B413-9AEF7CD085BF}"/>
              </a:ext>
            </a:extLst>
          </p:cNvPr>
          <p:cNvGrpSpPr/>
          <p:nvPr/>
        </p:nvGrpSpPr>
        <p:grpSpPr>
          <a:xfrm>
            <a:off x="0" y="6388282"/>
            <a:ext cx="2665224" cy="473596"/>
            <a:chOff x="0" y="6388282"/>
            <a:chExt cx="2665224" cy="473596"/>
          </a:xfrm>
        </p:grpSpPr>
        <p:sp>
          <p:nvSpPr>
            <p:cNvPr id="19" name="Freeform 18">
              <a:extLst>
                <a:ext uri="{FF2B5EF4-FFF2-40B4-BE49-F238E27FC236}">
                  <a16:creationId xmlns:a16="http://schemas.microsoft.com/office/drawing/2014/main" id="{18DB37C8-7440-764B-8067-317C71D83FE8}"/>
                </a:ext>
              </a:extLst>
            </p:cNvPr>
            <p:cNvSpPr/>
            <p:nvPr userDrawn="1"/>
          </p:nvSpPr>
          <p:spPr>
            <a:xfrm>
              <a:off x="0" y="6388282"/>
              <a:ext cx="2665224" cy="473596"/>
            </a:xfrm>
            <a:custGeom>
              <a:avLst/>
              <a:gdLst>
                <a:gd name="connsiteX0" fmla="*/ 0 w 2665224"/>
                <a:gd name="connsiteY0" fmla="*/ 0 h 473596"/>
                <a:gd name="connsiteX1" fmla="*/ 2009997 w 2665224"/>
                <a:gd name="connsiteY1" fmla="*/ 0 h 473596"/>
                <a:gd name="connsiteX2" fmla="*/ 2665224 w 2665224"/>
                <a:gd name="connsiteY2" fmla="*/ 473596 h 473596"/>
                <a:gd name="connsiteX3" fmla="*/ 0 w 2665224"/>
                <a:gd name="connsiteY3" fmla="*/ 473596 h 473596"/>
              </a:gdLst>
              <a:ahLst/>
              <a:cxnLst>
                <a:cxn ang="0">
                  <a:pos x="connsiteX0" y="connsiteY0"/>
                </a:cxn>
                <a:cxn ang="0">
                  <a:pos x="connsiteX1" y="connsiteY1"/>
                </a:cxn>
                <a:cxn ang="0">
                  <a:pos x="connsiteX2" y="connsiteY2"/>
                </a:cxn>
                <a:cxn ang="0">
                  <a:pos x="connsiteX3" y="connsiteY3"/>
                </a:cxn>
              </a:cxnLst>
              <a:rect l="l" t="t" r="r" b="b"/>
              <a:pathLst>
                <a:path w="2665224" h="473596">
                  <a:moveTo>
                    <a:pt x="0" y="0"/>
                  </a:moveTo>
                  <a:lnTo>
                    <a:pt x="2009997" y="0"/>
                  </a:lnTo>
                  <a:lnTo>
                    <a:pt x="2665224" y="473596"/>
                  </a:lnTo>
                  <a:lnTo>
                    <a:pt x="0" y="473596"/>
                  </a:lnTo>
                  <a:close/>
                </a:path>
              </a:pathLst>
            </a:custGeom>
            <a:solidFill>
              <a:srgbClr val="1B7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0" name="Picture 1" descr="Picture 1">
              <a:extLst>
                <a:ext uri="{FF2B5EF4-FFF2-40B4-BE49-F238E27FC236}">
                  <a16:creationId xmlns:a16="http://schemas.microsoft.com/office/drawing/2014/main" id="{4B2E6AEE-2A54-CF4E-BB70-A9049B2A1195}"/>
                </a:ext>
              </a:extLst>
            </p:cNvPr>
            <p:cNvPicPr>
              <a:picLocks noChangeAspect="1"/>
            </p:cNvPicPr>
            <p:nvPr userDrawn="1"/>
          </p:nvPicPr>
          <p:blipFill>
            <a:blip r:embed="rId8" cstate="screen">
              <a:lum bright="70000" contrast="-70000"/>
              <a:extLst>
                <a:ext uri="{28A0092B-C50C-407E-A947-70E740481C1C}">
                  <a14:useLocalDpi xmlns:a14="http://schemas.microsoft.com/office/drawing/2010/main"/>
                </a:ext>
              </a:extLst>
            </a:blip>
            <a:stretch>
              <a:fillRect/>
            </a:stretch>
          </p:blipFill>
          <p:spPr>
            <a:xfrm>
              <a:off x="609600" y="6476743"/>
              <a:ext cx="586096" cy="299886"/>
            </a:xfrm>
            <a:prstGeom prst="rect">
              <a:avLst/>
            </a:prstGeom>
            <a:ln w="12700" cap="flat">
              <a:noFill/>
              <a:miter lim="400000"/>
            </a:ln>
            <a:effectLst/>
          </p:spPr>
        </p:pic>
      </p:grpSp>
    </p:spTree>
    <p:extLst>
      <p:ext uri="{BB962C8B-B14F-4D97-AF65-F5344CB8AC3E}">
        <p14:creationId xmlns:p14="http://schemas.microsoft.com/office/powerpoint/2010/main" val="366992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in the water&#10;&#10;Description automatically generated with medium confidence">
            <a:extLst>
              <a:ext uri="{FF2B5EF4-FFF2-40B4-BE49-F238E27FC236}">
                <a16:creationId xmlns:a16="http://schemas.microsoft.com/office/drawing/2014/main" id="{48BE5B3F-DB17-E446-A231-E939145D35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528" t="21550" r="23616" b="6831"/>
          <a:stretch/>
        </p:blipFill>
        <p:spPr>
          <a:xfrm>
            <a:off x="4667508" y="298938"/>
            <a:ext cx="7524491" cy="5715000"/>
          </a:xfrm>
          <a:prstGeom prst="rect">
            <a:avLst/>
          </a:prstGeom>
        </p:spPr>
      </p:pic>
      <p:sp>
        <p:nvSpPr>
          <p:cNvPr id="5" name="Freeform 4">
            <a:extLst>
              <a:ext uri="{FF2B5EF4-FFF2-40B4-BE49-F238E27FC236}">
                <a16:creationId xmlns:a16="http://schemas.microsoft.com/office/drawing/2014/main" id="{90943AFC-7A1E-9244-B54C-EB801E757322}"/>
              </a:ext>
            </a:extLst>
          </p:cNvPr>
          <p:cNvSpPr/>
          <p:nvPr/>
        </p:nvSpPr>
        <p:spPr>
          <a:xfrm>
            <a:off x="0" y="298938"/>
            <a:ext cx="6096000" cy="5715000"/>
          </a:xfrm>
          <a:custGeom>
            <a:avLst/>
            <a:gdLst>
              <a:gd name="connsiteX0" fmla="*/ 6096000 w 6096000"/>
              <a:gd name="connsiteY0" fmla="*/ 5703498 h 5715000"/>
              <a:gd name="connsiteX1" fmla="*/ 6096000 w 6096000"/>
              <a:gd name="connsiteY1" fmla="*/ 5715000 h 5715000"/>
              <a:gd name="connsiteX2" fmla="*/ 6087205 w 6096000"/>
              <a:gd name="connsiteY2" fmla="*/ 5715000 h 5715000"/>
              <a:gd name="connsiteX3" fmla="*/ 0 w 6096000"/>
              <a:gd name="connsiteY3" fmla="*/ 0 h 5715000"/>
              <a:gd name="connsiteX4" fmla="*/ 1312986 w 6096000"/>
              <a:gd name="connsiteY4" fmla="*/ 0 h 5715000"/>
              <a:gd name="connsiteX5" fmla="*/ 3358662 w 6096000"/>
              <a:gd name="connsiteY5" fmla="*/ 0 h 5715000"/>
              <a:gd name="connsiteX6" fmla="*/ 4671648 w 6096000"/>
              <a:gd name="connsiteY6" fmla="*/ 0 h 5715000"/>
              <a:gd name="connsiteX7" fmla="*/ 6087205 w 6096000"/>
              <a:gd name="connsiteY7" fmla="*/ 5715000 h 5715000"/>
              <a:gd name="connsiteX8" fmla="*/ 4783014 w 6096000"/>
              <a:gd name="connsiteY8" fmla="*/ 5715000 h 5715000"/>
              <a:gd name="connsiteX9" fmla="*/ 4774219 w 6096000"/>
              <a:gd name="connsiteY9" fmla="*/ 5715000 h 5715000"/>
              <a:gd name="connsiteX10" fmla="*/ 1312986 w 6096000"/>
              <a:gd name="connsiteY10" fmla="*/ 5715000 h 5715000"/>
              <a:gd name="connsiteX11" fmla="*/ 0 w 6096000"/>
              <a:gd name="connsiteY11" fmla="*/ 571500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5715000">
                <a:moveTo>
                  <a:pt x="6096000" y="5703498"/>
                </a:moveTo>
                <a:lnTo>
                  <a:pt x="6096000" y="5715000"/>
                </a:lnTo>
                <a:lnTo>
                  <a:pt x="6087205" y="5715000"/>
                </a:lnTo>
                <a:close/>
                <a:moveTo>
                  <a:pt x="0" y="0"/>
                </a:moveTo>
                <a:lnTo>
                  <a:pt x="1312986" y="0"/>
                </a:lnTo>
                <a:lnTo>
                  <a:pt x="3358662" y="0"/>
                </a:lnTo>
                <a:lnTo>
                  <a:pt x="4671648" y="0"/>
                </a:lnTo>
                <a:lnTo>
                  <a:pt x="6087205" y="5715000"/>
                </a:lnTo>
                <a:lnTo>
                  <a:pt x="4783014" y="5715000"/>
                </a:lnTo>
                <a:lnTo>
                  <a:pt x="4774219" y="5715000"/>
                </a:lnTo>
                <a:lnTo>
                  <a:pt x="1312986" y="5715000"/>
                </a:lnTo>
                <a:lnTo>
                  <a:pt x="0" y="5715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6" name="Freeform: Shape 24">
            <a:extLst>
              <a:ext uri="{FF2B5EF4-FFF2-40B4-BE49-F238E27FC236}">
                <a16:creationId xmlns:a16="http://schemas.microsoft.com/office/drawing/2014/main" id="{E4C000F1-EDF4-DD43-8704-50933731A6AF}"/>
              </a:ext>
            </a:extLst>
          </p:cNvPr>
          <p:cNvSpPr/>
          <p:nvPr/>
        </p:nvSpPr>
        <p:spPr>
          <a:xfrm>
            <a:off x="4667509" y="298938"/>
            <a:ext cx="1556237" cy="5715000"/>
          </a:xfrm>
          <a:custGeom>
            <a:avLst/>
            <a:gdLst>
              <a:gd name="connsiteX0" fmla="*/ 1556237 w 1556237"/>
              <a:gd name="connsiteY0" fmla="*/ 5703498 h 5715000"/>
              <a:gd name="connsiteX1" fmla="*/ 1556237 w 1556237"/>
              <a:gd name="connsiteY1" fmla="*/ 5715000 h 5715000"/>
              <a:gd name="connsiteX2" fmla="*/ 1547442 w 1556237"/>
              <a:gd name="connsiteY2" fmla="*/ 5715000 h 5715000"/>
              <a:gd name="connsiteX3" fmla="*/ 0 w 1556237"/>
              <a:gd name="connsiteY3" fmla="*/ 0 h 5715000"/>
              <a:gd name="connsiteX4" fmla="*/ 131885 w 1556237"/>
              <a:gd name="connsiteY4" fmla="*/ 0 h 5715000"/>
              <a:gd name="connsiteX5" fmla="*/ 1547442 w 1556237"/>
              <a:gd name="connsiteY5" fmla="*/ 5715000 h 5715000"/>
              <a:gd name="connsiteX6" fmla="*/ 1424352 w 1556237"/>
              <a:gd name="connsiteY6" fmla="*/ 5715000 h 5715000"/>
              <a:gd name="connsiteX7" fmla="*/ 1424352 w 1556237"/>
              <a:gd name="connsiteY7" fmla="*/ 5703498 h 5715000"/>
              <a:gd name="connsiteX8" fmla="*/ 1415557 w 1556237"/>
              <a:gd name="connsiteY8" fmla="*/ 571500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237" h="5715000">
                <a:moveTo>
                  <a:pt x="1556237" y="5703498"/>
                </a:moveTo>
                <a:lnTo>
                  <a:pt x="1556237" y="5715000"/>
                </a:lnTo>
                <a:lnTo>
                  <a:pt x="1547442" y="5715000"/>
                </a:lnTo>
                <a:close/>
                <a:moveTo>
                  <a:pt x="0" y="0"/>
                </a:moveTo>
                <a:lnTo>
                  <a:pt x="131885" y="0"/>
                </a:lnTo>
                <a:lnTo>
                  <a:pt x="1547442" y="5715000"/>
                </a:lnTo>
                <a:lnTo>
                  <a:pt x="1424352" y="5715000"/>
                </a:lnTo>
                <a:lnTo>
                  <a:pt x="1424352" y="5703498"/>
                </a:lnTo>
                <a:lnTo>
                  <a:pt x="1415557" y="571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pic>
        <p:nvPicPr>
          <p:cNvPr id="8" name="Graphic 7">
            <a:extLst>
              <a:ext uri="{FF2B5EF4-FFF2-40B4-BE49-F238E27FC236}">
                <a16:creationId xmlns:a16="http://schemas.microsoft.com/office/drawing/2014/main" id="{C01C1EDD-3781-924B-9E95-02F311FC467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3065" y="722177"/>
            <a:ext cx="1723292" cy="1723292"/>
          </a:xfrm>
          <a:prstGeom prst="rect">
            <a:avLst/>
          </a:prstGeom>
        </p:spPr>
      </p:pic>
      <p:sp>
        <p:nvSpPr>
          <p:cNvPr id="9" name="Content Placeholder 2">
            <a:extLst>
              <a:ext uri="{FF2B5EF4-FFF2-40B4-BE49-F238E27FC236}">
                <a16:creationId xmlns:a16="http://schemas.microsoft.com/office/drawing/2014/main" id="{436EF836-A026-E641-931F-4DA8781BD6EF}"/>
              </a:ext>
            </a:extLst>
          </p:cNvPr>
          <p:cNvSpPr txBox="1">
            <a:spLocks/>
          </p:cNvSpPr>
          <p:nvPr/>
        </p:nvSpPr>
        <p:spPr>
          <a:xfrm>
            <a:off x="609599" y="2868707"/>
            <a:ext cx="4356848" cy="272527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800" kern="1200" dirty="0">
                <a:solidFill>
                  <a:schemeClr val="tx1">
                    <a:lumMod val="90000"/>
                    <a:lumOff val="10000"/>
                  </a:schemeClr>
                </a:solidFill>
                <a:latin typeface="+mn-lt"/>
                <a:ea typeface="+mn-ea"/>
                <a:cs typeface="+mn-cs"/>
              </a:defRPr>
            </a:lvl1pPr>
            <a:lvl2pPr marL="468630" indent="-28575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lumMod val="90000"/>
                    <a:lumOff val="10000"/>
                  </a:schemeClr>
                </a:solidFill>
                <a:latin typeface="+mn-lt"/>
                <a:ea typeface="+mn-ea"/>
                <a:cs typeface="+mn-cs"/>
              </a:defRPr>
            </a:lvl2pPr>
            <a:lvl3pPr marL="651510" indent="-285750" algn="l" defTabSz="914400" rtl="0" eaLnBrk="1" latinLnBrk="0" hangingPunct="1">
              <a:lnSpc>
                <a:spcPct val="90000"/>
              </a:lnSpc>
              <a:spcBef>
                <a:spcPts val="500"/>
              </a:spcBef>
              <a:buFont typeface="Arial" panose="020B0604020202020204" pitchFamily="34" charset="0"/>
              <a:buChar char="•"/>
              <a:defRPr lang="en-US" sz="1400" kern="1200" dirty="0">
                <a:solidFill>
                  <a:schemeClr val="tx1">
                    <a:lumMod val="90000"/>
                    <a:lumOff val="10000"/>
                  </a:schemeClr>
                </a:solidFill>
                <a:latin typeface="+mn-lt"/>
                <a:ea typeface="+mn-ea"/>
                <a:cs typeface="+mn-cs"/>
              </a:defRPr>
            </a:lvl3pPr>
            <a:lvl4pPr marL="834390" indent="-285750" algn="l" defTabSz="914400" rtl="0" eaLnBrk="1" latinLnBrk="0" hangingPunct="1">
              <a:lnSpc>
                <a:spcPct val="90000"/>
              </a:lnSpc>
              <a:spcBef>
                <a:spcPts val="500"/>
              </a:spcBef>
              <a:buFont typeface="Arial" panose="020B0604020202020204" pitchFamily="34" charset="0"/>
              <a:buChar char="•"/>
              <a:defRPr lang="en-US" sz="1200" kern="1200" dirty="0">
                <a:solidFill>
                  <a:schemeClr val="tx1">
                    <a:lumMod val="90000"/>
                    <a:lumOff val="10000"/>
                  </a:schemeClr>
                </a:solidFill>
                <a:latin typeface="+mn-lt"/>
                <a:ea typeface="+mn-ea"/>
                <a:cs typeface="+mn-cs"/>
              </a:defRPr>
            </a:lvl4pPr>
            <a:lvl5pPr marL="1017270" indent="-285750" algn="l" defTabSz="914400" rtl="0" eaLnBrk="1" latinLnBrk="0" hangingPunct="1">
              <a:lnSpc>
                <a:spcPct val="90000"/>
              </a:lnSpc>
              <a:spcBef>
                <a:spcPts val="500"/>
              </a:spcBef>
              <a:buFont typeface="Arial" panose="020B0604020202020204" pitchFamily="34" charset="0"/>
              <a:buChar char="•"/>
              <a:defRPr lang="en-US" sz="1200" kern="1200" dirty="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CA" sz="3600" b="1" dirty="0">
                <a:solidFill>
                  <a:schemeClr val="accent2"/>
                </a:solidFill>
              </a:rPr>
              <a:t>The promise</a:t>
            </a:r>
            <a:br>
              <a:rPr lang="en-CA" sz="3600" b="1" dirty="0">
                <a:solidFill>
                  <a:schemeClr val="accent2"/>
                </a:solidFill>
              </a:rPr>
            </a:br>
            <a:r>
              <a:rPr lang="en-CA" sz="3600" b="1" dirty="0">
                <a:solidFill>
                  <a:schemeClr val="accent2"/>
                </a:solidFill>
              </a:rPr>
              <a:t>for the future</a:t>
            </a:r>
          </a:p>
          <a:p>
            <a:pPr marL="0" indent="0">
              <a:spcBef>
                <a:spcPts val="1200"/>
              </a:spcBef>
              <a:buNone/>
            </a:pPr>
            <a:r>
              <a:rPr lang="en-CA" sz="2000" dirty="0">
                <a:solidFill>
                  <a:schemeClr val="bg1"/>
                </a:solidFill>
              </a:rPr>
              <a:t>We can continue to strengthen </a:t>
            </a:r>
            <a:br>
              <a:rPr lang="en-CA" sz="2000" dirty="0">
                <a:solidFill>
                  <a:schemeClr val="bg1"/>
                </a:solidFill>
              </a:rPr>
            </a:br>
            <a:r>
              <a:rPr lang="en-CA" sz="2000" dirty="0">
                <a:solidFill>
                  <a:schemeClr val="bg1"/>
                </a:solidFill>
              </a:rPr>
              <a:t>these relationships between health, newcomer serving agencies, and community leaders in order to </a:t>
            </a:r>
            <a:br>
              <a:rPr lang="en-CA" sz="2000" dirty="0">
                <a:solidFill>
                  <a:schemeClr val="bg1"/>
                </a:solidFill>
              </a:rPr>
            </a:br>
            <a:r>
              <a:rPr lang="en-CA" sz="2000" dirty="0">
                <a:solidFill>
                  <a:schemeClr val="bg1"/>
                </a:solidFill>
              </a:rPr>
              <a:t>achieve equitable access to health </a:t>
            </a:r>
            <a:br>
              <a:rPr lang="en-CA" sz="2000" dirty="0">
                <a:solidFill>
                  <a:schemeClr val="bg1"/>
                </a:solidFill>
              </a:rPr>
            </a:br>
            <a:r>
              <a:rPr lang="en-CA" sz="2000" dirty="0">
                <a:solidFill>
                  <a:schemeClr val="bg1"/>
                </a:solidFill>
              </a:rPr>
              <a:t>for all migrants in Canada.</a:t>
            </a:r>
          </a:p>
        </p:txBody>
      </p:sp>
    </p:spTree>
    <p:extLst>
      <p:ext uri="{BB962C8B-B14F-4D97-AF65-F5344CB8AC3E}">
        <p14:creationId xmlns:p14="http://schemas.microsoft.com/office/powerpoint/2010/main" val="34009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6DCE-5345-B04A-974A-24CC80A3536C}"/>
              </a:ext>
            </a:extLst>
          </p:cNvPr>
          <p:cNvSpPr>
            <a:spLocks noGrp="1"/>
          </p:cNvSpPr>
          <p:nvPr>
            <p:ph type="title"/>
          </p:nvPr>
        </p:nvSpPr>
        <p:spPr/>
        <p:txBody>
          <a:bodyPr/>
          <a:lstStyle/>
          <a:p>
            <a:r>
              <a:rPr lang="en-US" dirty="0"/>
              <a:t>Conflict of interest</a:t>
            </a:r>
          </a:p>
        </p:txBody>
      </p:sp>
      <p:sp>
        <p:nvSpPr>
          <p:cNvPr id="3" name="Content Placeholder 2">
            <a:extLst>
              <a:ext uri="{FF2B5EF4-FFF2-40B4-BE49-F238E27FC236}">
                <a16:creationId xmlns:a16="http://schemas.microsoft.com/office/drawing/2014/main" id="{946E0269-58AC-BF40-A032-85BD8BE78193}"/>
              </a:ext>
            </a:extLst>
          </p:cNvPr>
          <p:cNvSpPr>
            <a:spLocks noGrp="1"/>
          </p:cNvSpPr>
          <p:nvPr>
            <p:ph idx="1"/>
          </p:nvPr>
        </p:nvSpPr>
        <p:spPr>
          <a:xfrm>
            <a:off x="609600" y="1295400"/>
            <a:ext cx="10972800" cy="4876800"/>
          </a:xfrm>
        </p:spPr>
        <p:txBody>
          <a:bodyPr/>
          <a:lstStyle/>
          <a:p>
            <a:pPr marL="0" indent="0">
              <a:buNone/>
            </a:pPr>
            <a:r>
              <a:rPr lang="en-US" dirty="0"/>
              <a:t>None</a:t>
            </a:r>
          </a:p>
        </p:txBody>
      </p:sp>
    </p:spTree>
    <p:extLst>
      <p:ext uri="{BB962C8B-B14F-4D97-AF65-F5344CB8AC3E}">
        <p14:creationId xmlns:p14="http://schemas.microsoft.com/office/powerpoint/2010/main" val="255258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7A10D4F-CDB4-1E4A-B083-F8228127460A}"/>
              </a:ext>
            </a:extLst>
          </p:cNvPr>
          <p:cNvSpPr/>
          <p:nvPr/>
        </p:nvSpPr>
        <p:spPr>
          <a:xfrm>
            <a:off x="-1" y="47805"/>
            <a:ext cx="6299200" cy="6428937"/>
          </a:xfrm>
          <a:custGeom>
            <a:avLst/>
            <a:gdLst>
              <a:gd name="connsiteX0" fmla="*/ 0 w 6299200"/>
              <a:gd name="connsiteY0" fmla="*/ 0 h 6436121"/>
              <a:gd name="connsiteX1" fmla="*/ 2784763 w 6299200"/>
              <a:gd name="connsiteY1" fmla="*/ 0 h 6436121"/>
              <a:gd name="connsiteX2" fmla="*/ 2784763 w 6299200"/>
              <a:gd name="connsiteY2" fmla="*/ 1 h 6436121"/>
              <a:gd name="connsiteX3" fmla="*/ 4595188 w 6299200"/>
              <a:gd name="connsiteY3" fmla="*/ 1 h 6436121"/>
              <a:gd name="connsiteX4" fmla="*/ 6299200 w 6299200"/>
              <a:gd name="connsiteY4" fmla="*/ 6428938 h 6436121"/>
              <a:gd name="connsiteX5" fmla="*/ 2784763 w 6299200"/>
              <a:gd name="connsiteY5" fmla="*/ 6428938 h 6436121"/>
              <a:gd name="connsiteX6" fmla="*/ 2784763 w 6299200"/>
              <a:gd name="connsiteY6" fmla="*/ 6436121 h 6436121"/>
              <a:gd name="connsiteX7" fmla="*/ 0 w 6299200"/>
              <a:gd name="connsiteY7" fmla="*/ 6436121 h 643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9200" h="6436121">
                <a:moveTo>
                  <a:pt x="0" y="0"/>
                </a:moveTo>
                <a:lnTo>
                  <a:pt x="2784763" y="0"/>
                </a:lnTo>
                <a:lnTo>
                  <a:pt x="2784763" y="1"/>
                </a:lnTo>
                <a:lnTo>
                  <a:pt x="4595188" y="1"/>
                </a:lnTo>
                <a:lnTo>
                  <a:pt x="6299200" y="6428938"/>
                </a:lnTo>
                <a:lnTo>
                  <a:pt x="2784763" y="6428938"/>
                </a:lnTo>
                <a:lnTo>
                  <a:pt x="2784763" y="6436121"/>
                </a:lnTo>
                <a:lnTo>
                  <a:pt x="0" y="6436121"/>
                </a:lnTo>
                <a:close/>
              </a:path>
            </a:pathLst>
          </a:custGeom>
          <a:blipFill>
            <a:blip r:embed="rId3" cstate="screen">
              <a:extLst>
                <a:ext uri="{28A0092B-C50C-407E-A947-70E740481C1C}">
                  <a14:useLocalDpi xmlns:a14="http://schemas.microsoft.com/office/drawing/2010/main"/>
                </a:ext>
              </a:extLst>
            </a:blip>
            <a:srcRect/>
            <a:stretch>
              <a:fillRect l="-26544" t="-9345" r="-75748" b="-227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25" name="Freeform 24">
            <a:extLst>
              <a:ext uri="{FF2B5EF4-FFF2-40B4-BE49-F238E27FC236}">
                <a16:creationId xmlns:a16="http://schemas.microsoft.com/office/drawing/2014/main" id="{47754712-1639-7B41-886C-DBACD4AB5F42}"/>
              </a:ext>
            </a:extLst>
          </p:cNvPr>
          <p:cNvSpPr/>
          <p:nvPr/>
        </p:nvSpPr>
        <p:spPr>
          <a:xfrm>
            <a:off x="-1" y="47806"/>
            <a:ext cx="6299200" cy="6428936"/>
          </a:xfrm>
          <a:custGeom>
            <a:avLst/>
            <a:gdLst>
              <a:gd name="connsiteX0" fmla="*/ 0 w 6299200"/>
              <a:gd name="connsiteY0" fmla="*/ 0 h 6436121"/>
              <a:gd name="connsiteX1" fmla="*/ 2784763 w 6299200"/>
              <a:gd name="connsiteY1" fmla="*/ 0 h 6436121"/>
              <a:gd name="connsiteX2" fmla="*/ 2784763 w 6299200"/>
              <a:gd name="connsiteY2" fmla="*/ 1 h 6436121"/>
              <a:gd name="connsiteX3" fmla="*/ 4595188 w 6299200"/>
              <a:gd name="connsiteY3" fmla="*/ 1 h 6436121"/>
              <a:gd name="connsiteX4" fmla="*/ 6299200 w 6299200"/>
              <a:gd name="connsiteY4" fmla="*/ 6428938 h 6436121"/>
              <a:gd name="connsiteX5" fmla="*/ 2784763 w 6299200"/>
              <a:gd name="connsiteY5" fmla="*/ 6428938 h 6436121"/>
              <a:gd name="connsiteX6" fmla="*/ 2784763 w 6299200"/>
              <a:gd name="connsiteY6" fmla="*/ 6436121 h 6436121"/>
              <a:gd name="connsiteX7" fmla="*/ 0 w 6299200"/>
              <a:gd name="connsiteY7" fmla="*/ 6436121 h 643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9200" h="6436121">
                <a:moveTo>
                  <a:pt x="0" y="0"/>
                </a:moveTo>
                <a:lnTo>
                  <a:pt x="2784763" y="0"/>
                </a:lnTo>
                <a:lnTo>
                  <a:pt x="2784763" y="1"/>
                </a:lnTo>
                <a:lnTo>
                  <a:pt x="4595188" y="1"/>
                </a:lnTo>
                <a:lnTo>
                  <a:pt x="6299200" y="6428938"/>
                </a:lnTo>
                <a:lnTo>
                  <a:pt x="2784763" y="6428938"/>
                </a:lnTo>
                <a:lnTo>
                  <a:pt x="2784763" y="6436121"/>
                </a:lnTo>
                <a:lnTo>
                  <a:pt x="0" y="6436121"/>
                </a:lnTo>
                <a:close/>
              </a:path>
            </a:pathLst>
          </a:cu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10" name="Oval 9">
            <a:extLst>
              <a:ext uri="{FF2B5EF4-FFF2-40B4-BE49-F238E27FC236}">
                <a16:creationId xmlns:a16="http://schemas.microsoft.com/office/drawing/2014/main" id="{FB961E2C-1B56-A544-875A-9BD302C23AB1}"/>
              </a:ext>
            </a:extLst>
          </p:cNvPr>
          <p:cNvSpPr/>
          <p:nvPr/>
        </p:nvSpPr>
        <p:spPr>
          <a:xfrm>
            <a:off x="4736639" y="1540258"/>
            <a:ext cx="817418" cy="817418"/>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accent1"/>
                </a:solidFill>
              </a:rPr>
              <a:t>1</a:t>
            </a:r>
          </a:p>
        </p:txBody>
      </p:sp>
      <p:sp>
        <p:nvSpPr>
          <p:cNvPr id="11" name="Oval 10">
            <a:extLst>
              <a:ext uri="{FF2B5EF4-FFF2-40B4-BE49-F238E27FC236}">
                <a16:creationId xmlns:a16="http://schemas.microsoft.com/office/drawing/2014/main" id="{1F795A59-7B68-0F48-AADC-7602379CBE7C}"/>
              </a:ext>
            </a:extLst>
          </p:cNvPr>
          <p:cNvSpPr/>
          <p:nvPr/>
        </p:nvSpPr>
        <p:spPr>
          <a:xfrm>
            <a:off x="5013968" y="2746503"/>
            <a:ext cx="817418" cy="817418"/>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accent1"/>
                </a:solidFill>
              </a:rPr>
              <a:t>2</a:t>
            </a:r>
          </a:p>
        </p:txBody>
      </p:sp>
      <p:sp>
        <p:nvSpPr>
          <p:cNvPr id="12" name="Oval 11">
            <a:extLst>
              <a:ext uri="{FF2B5EF4-FFF2-40B4-BE49-F238E27FC236}">
                <a16:creationId xmlns:a16="http://schemas.microsoft.com/office/drawing/2014/main" id="{E9C9D180-F718-6645-AF76-A3ABFCFD0CEC}"/>
              </a:ext>
            </a:extLst>
          </p:cNvPr>
          <p:cNvSpPr/>
          <p:nvPr/>
        </p:nvSpPr>
        <p:spPr>
          <a:xfrm>
            <a:off x="5291297" y="3952748"/>
            <a:ext cx="817418" cy="817418"/>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accent1"/>
                </a:solidFill>
              </a:rPr>
              <a:t>3</a:t>
            </a:r>
          </a:p>
        </p:txBody>
      </p:sp>
      <p:sp>
        <p:nvSpPr>
          <p:cNvPr id="13" name="Oval 12">
            <a:extLst>
              <a:ext uri="{FF2B5EF4-FFF2-40B4-BE49-F238E27FC236}">
                <a16:creationId xmlns:a16="http://schemas.microsoft.com/office/drawing/2014/main" id="{9579C238-5E0D-9C46-9A9D-1E0033F14F05}"/>
              </a:ext>
            </a:extLst>
          </p:cNvPr>
          <p:cNvSpPr/>
          <p:nvPr/>
        </p:nvSpPr>
        <p:spPr>
          <a:xfrm>
            <a:off x="5568625" y="5158994"/>
            <a:ext cx="817418" cy="817418"/>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accent1"/>
                </a:solidFill>
              </a:rPr>
              <a:t>4</a:t>
            </a:r>
          </a:p>
        </p:txBody>
      </p:sp>
      <p:sp>
        <p:nvSpPr>
          <p:cNvPr id="17" name="Freeform 16">
            <a:extLst>
              <a:ext uri="{FF2B5EF4-FFF2-40B4-BE49-F238E27FC236}">
                <a16:creationId xmlns:a16="http://schemas.microsoft.com/office/drawing/2014/main" id="{48AF578D-D93D-6049-A87C-D5F8B818A7D3}"/>
              </a:ext>
            </a:extLst>
          </p:cNvPr>
          <p:cNvSpPr/>
          <p:nvPr/>
        </p:nvSpPr>
        <p:spPr>
          <a:xfrm>
            <a:off x="5101597" y="220061"/>
            <a:ext cx="7105628" cy="961023"/>
          </a:xfrm>
          <a:custGeom>
            <a:avLst/>
            <a:gdLst>
              <a:gd name="connsiteX0" fmla="*/ 0 w 7105628"/>
              <a:gd name="connsiteY0" fmla="*/ 0 h 961023"/>
              <a:gd name="connsiteX1" fmla="*/ 5043843 w 7105628"/>
              <a:gd name="connsiteY1" fmla="*/ 0 h 961023"/>
              <a:gd name="connsiteX2" fmla="*/ 5419400 w 7105628"/>
              <a:gd name="connsiteY2" fmla="*/ 0 h 961023"/>
              <a:gd name="connsiteX3" fmla="*/ 7105628 w 7105628"/>
              <a:gd name="connsiteY3" fmla="*/ 0 h 961023"/>
              <a:gd name="connsiteX4" fmla="*/ 7105628 w 7105628"/>
              <a:gd name="connsiteY4" fmla="*/ 961023 h 961023"/>
              <a:gd name="connsiteX5" fmla="*/ 5419400 w 7105628"/>
              <a:gd name="connsiteY5" fmla="*/ 961023 h 961023"/>
              <a:gd name="connsiteX6" fmla="*/ 5043843 w 7105628"/>
              <a:gd name="connsiteY6" fmla="*/ 961023 h 961023"/>
              <a:gd name="connsiteX7" fmla="*/ 245823 w 7105628"/>
              <a:gd name="connsiteY7" fmla="*/ 961023 h 96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5628" h="961023">
                <a:moveTo>
                  <a:pt x="0" y="0"/>
                </a:moveTo>
                <a:lnTo>
                  <a:pt x="5043843" y="0"/>
                </a:lnTo>
                <a:lnTo>
                  <a:pt x="5419400" y="0"/>
                </a:lnTo>
                <a:lnTo>
                  <a:pt x="7105628" y="0"/>
                </a:lnTo>
                <a:lnTo>
                  <a:pt x="7105628" y="961023"/>
                </a:lnTo>
                <a:lnTo>
                  <a:pt x="5419400" y="961023"/>
                </a:lnTo>
                <a:lnTo>
                  <a:pt x="5043843" y="961023"/>
                </a:lnTo>
                <a:lnTo>
                  <a:pt x="245823" y="961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4">
            <a:extLst>
              <a:ext uri="{FF2B5EF4-FFF2-40B4-BE49-F238E27FC236}">
                <a16:creationId xmlns:a16="http://schemas.microsoft.com/office/drawing/2014/main" id="{84575A6C-6715-694A-B15E-3E5F362DFBC1}"/>
              </a:ext>
            </a:extLst>
          </p:cNvPr>
          <p:cNvSpPr txBox="1">
            <a:spLocks/>
          </p:cNvSpPr>
          <p:nvPr/>
        </p:nvSpPr>
        <p:spPr>
          <a:xfrm>
            <a:off x="5977334" y="391010"/>
            <a:ext cx="4168106" cy="619125"/>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lang="en-US" sz="2800" b="1" i="0" u="none" kern="1200" cap="all" baseline="0" dirty="0">
                <a:solidFill>
                  <a:schemeClr val="tx1">
                    <a:lumMod val="90000"/>
                    <a:lumOff val="10000"/>
                  </a:schemeClr>
                </a:solidFill>
                <a:latin typeface="+mj-lt"/>
                <a:ea typeface="+mj-ea"/>
                <a:cs typeface="+mj-cs"/>
              </a:defRPr>
            </a:lvl1pPr>
          </a:lstStyle>
          <a:p>
            <a:r>
              <a:rPr lang="en-PH" dirty="0">
                <a:solidFill>
                  <a:schemeClr val="bg1"/>
                </a:solidFill>
              </a:rPr>
              <a:t>Objectives</a:t>
            </a:r>
          </a:p>
        </p:txBody>
      </p:sp>
      <p:sp>
        <p:nvSpPr>
          <p:cNvPr id="18" name="Rectangle 17">
            <a:extLst>
              <a:ext uri="{FF2B5EF4-FFF2-40B4-BE49-F238E27FC236}">
                <a16:creationId xmlns:a16="http://schemas.microsoft.com/office/drawing/2014/main" id="{80FECFB2-C511-F841-88C0-AE7B25A5FC8A}"/>
              </a:ext>
            </a:extLst>
          </p:cNvPr>
          <p:cNvSpPr/>
          <p:nvPr/>
        </p:nvSpPr>
        <p:spPr>
          <a:xfrm>
            <a:off x="5892800" y="1671767"/>
            <a:ext cx="5689600" cy="554400"/>
          </a:xfrm>
          <a:prstGeom prst="rect">
            <a:avLst/>
          </a:prstGeom>
        </p:spPr>
        <p:txBody>
          <a:bodyPr wrap="square" lIns="0" tIns="0" rIns="0" bIns="0" anchor="ctr">
            <a:noAutofit/>
          </a:bodyPr>
          <a:lstStyle/>
          <a:p>
            <a:r>
              <a:rPr lang="en-US" dirty="0">
                <a:solidFill>
                  <a:schemeClr val="bg2">
                    <a:lumMod val="25000"/>
                  </a:schemeClr>
                </a:solidFill>
              </a:rPr>
              <a:t>Understand migration in the Canadian context </a:t>
            </a:r>
          </a:p>
        </p:txBody>
      </p:sp>
      <p:sp>
        <p:nvSpPr>
          <p:cNvPr id="19" name="Rectangle 18">
            <a:extLst>
              <a:ext uri="{FF2B5EF4-FFF2-40B4-BE49-F238E27FC236}">
                <a16:creationId xmlns:a16="http://schemas.microsoft.com/office/drawing/2014/main" id="{7F7015AA-6313-5F4D-9C70-FFD83C855ECF}"/>
              </a:ext>
            </a:extLst>
          </p:cNvPr>
          <p:cNvSpPr/>
          <p:nvPr/>
        </p:nvSpPr>
        <p:spPr>
          <a:xfrm>
            <a:off x="6528765" y="4084257"/>
            <a:ext cx="5053635" cy="554400"/>
          </a:xfrm>
          <a:prstGeom prst="rect">
            <a:avLst/>
          </a:prstGeom>
        </p:spPr>
        <p:txBody>
          <a:bodyPr wrap="square" lIns="0" tIns="0" rIns="0" bIns="0" anchor="ctr">
            <a:noAutofit/>
          </a:bodyPr>
          <a:lstStyle/>
          <a:p>
            <a:r>
              <a:rPr lang="en-US" dirty="0">
                <a:solidFill>
                  <a:schemeClr val="bg2">
                    <a:lumMod val="25000"/>
                  </a:schemeClr>
                </a:solidFill>
              </a:rPr>
              <a:t>Understand the challenges for vaccination </a:t>
            </a:r>
            <a:br>
              <a:rPr lang="en-US" dirty="0">
                <a:solidFill>
                  <a:schemeClr val="bg2">
                    <a:lumMod val="25000"/>
                  </a:schemeClr>
                </a:solidFill>
              </a:rPr>
            </a:br>
            <a:r>
              <a:rPr lang="en-US" dirty="0">
                <a:solidFill>
                  <a:schemeClr val="bg2">
                    <a:lumMod val="25000"/>
                  </a:schemeClr>
                </a:solidFill>
              </a:rPr>
              <a:t>of migrants in Canada</a:t>
            </a:r>
          </a:p>
        </p:txBody>
      </p:sp>
      <p:sp>
        <p:nvSpPr>
          <p:cNvPr id="20" name="Rectangle 19">
            <a:extLst>
              <a:ext uri="{FF2B5EF4-FFF2-40B4-BE49-F238E27FC236}">
                <a16:creationId xmlns:a16="http://schemas.microsoft.com/office/drawing/2014/main" id="{326BD79B-CC7A-864F-9AC1-6A8A65805ABF}"/>
              </a:ext>
            </a:extLst>
          </p:cNvPr>
          <p:cNvSpPr/>
          <p:nvPr/>
        </p:nvSpPr>
        <p:spPr>
          <a:xfrm>
            <a:off x="6846457" y="5290503"/>
            <a:ext cx="4735943" cy="554400"/>
          </a:xfrm>
          <a:prstGeom prst="rect">
            <a:avLst/>
          </a:prstGeom>
        </p:spPr>
        <p:txBody>
          <a:bodyPr wrap="square" lIns="0" tIns="0" rIns="0" bIns="0" anchor="ctr">
            <a:noAutofit/>
          </a:bodyPr>
          <a:lstStyle/>
          <a:p>
            <a:r>
              <a:rPr lang="en-US" dirty="0">
                <a:solidFill>
                  <a:schemeClr val="bg2">
                    <a:lumMod val="25000"/>
                  </a:schemeClr>
                </a:solidFill>
              </a:rPr>
              <a:t>Understand the opportunities for vaccination </a:t>
            </a:r>
            <a:br>
              <a:rPr lang="en-US" dirty="0">
                <a:solidFill>
                  <a:schemeClr val="bg2">
                    <a:lumMod val="25000"/>
                  </a:schemeClr>
                </a:solidFill>
              </a:rPr>
            </a:br>
            <a:r>
              <a:rPr lang="en-US" dirty="0">
                <a:solidFill>
                  <a:schemeClr val="bg2">
                    <a:lumMod val="25000"/>
                  </a:schemeClr>
                </a:solidFill>
              </a:rPr>
              <a:t>of migrants in Canada</a:t>
            </a:r>
          </a:p>
        </p:txBody>
      </p:sp>
      <p:sp>
        <p:nvSpPr>
          <p:cNvPr id="21" name="TextBox 20">
            <a:extLst>
              <a:ext uri="{FF2B5EF4-FFF2-40B4-BE49-F238E27FC236}">
                <a16:creationId xmlns:a16="http://schemas.microsoft.com/office/drawing/2014/main" id="{B1433348-52B5-2942-A20E-1DDDB3563F91}"/>
              </a:ext>
            </a:extLst>
          </p:cNvPr>
          <p:cNvSpPr txBox="1"/>
          <p:nvPr/>
        </p:nvSpPr>
        <p:spPr>
          <a:xfrm>
            <a:off x="6226013" y="2878012"/>
            <a:ext cx="5356387" cy="554400"/>
          </a:xfrm>
          <a:prstGeom prst="rect">
            <a:avLst/>
          </a:prstGeom>
          <a:noFill/>
        </p:spPr>
        <p:txBody>
          <a:bodyPr wrap="square" lIns="0" tIns="0" rIns="0" bIns="0" rtlCol="0" anchor="ctr">
            <a:noAutofit/>
          </a:bodyPr>
          <a:lstStyle/>
          <a:p>
            <a:r>
              <a:rPr lang="en-US" dirty="0"/>
              <a:t>Understand the health context in Alberta</a:t>
            </a:r>
          </a:p>
        </p:txBody>
      </p:sp>
      <p:grpSp>
        <p:nvGrpSpPr>
          <p:cNvPr id="26" name="Group 25">
            <a:extLst>
              <a:ext uri="{FF2B5EF4-FFF2-40B4-BE49-F238E27FC236}">
                <a16:creationId xmlns:a16="http://schemas.microsoft.com/office/drawing/2014/main" id="{435E0DC9-CF9E-E144-B8FE-5F401ED9DBAD}"/>
              </a:ext>
            </a:extLst>
          </p:cNvPr>
          <p:cNvGrpSpPr/>
          <p:nvPr/>
        </p:nvGrpSpPr>
        <p:grpSpPr>
          <a:xfrm>
            <a:off x="0" y="6388282"/>
            <a:ext cx="2665224" cy="473596"/>
            <a:chOff x="0" y="6388282"/>
            <a:chExt cx="2665224" cy="473596"/>
          </a:xfrm>
        </p:grpSpPr>
        <p:sp>
          <p:nvSpPr>
            <p:cNvPr id="27" name="Freeform 26">
              <a:extLst>
                <a:ext uri="{FF2B5EF4-FFF2-40B4-BE49-F238E27FC236}">
                  <a16:creationId xmlns:a16="http://schemas.microsoft.com/office/drawing/2014/main" id="{CF603E43-D783-8D45-8DA8-D1642CF0CDA1}"/>
                </a:ext>
              </a:extLst>
            </p:cNvPr>
            <p:cNvSpPr/>
            <p:nvPr userDrawn="1"/>
          </p:nvSpPr>
          <p:spPr>
            <a:xfrm>
              <a:off x="0" y="6388282"/>
              <a:ext cx="2665224" cy="473596"/>
            </a:xfrm>
            <a:custGeom>
              <a:avLst/>
              <a:gdLst>
                <a:gd name="connsiteX0" fmla="*/ 0 w 2665224"/>
                <a:gd name="connsiteY0" fmla="*/ 0 h 473596"/>
                <a:gd name="connsiteX1" fmla="*/ 2009997 w 2665224"/>
                <a:gd name="connsiteY1" fmla="*/ 0 h 473596"/>
                <a:gd name="connsiteX2" fmla="*/ 2665224 w 2665224"/>
                <a:gd name="connsiteY2" fmla="*/ 473596 h 473596"/>
                <a:gd name="connsiteX3" fmla="*/ 0 w 2665224"/>
                <a:gd name="connsiteY3" fmla="*/ 473596 h 473596"/>
              </a:gdLst>
              <a:ahLst/>
              <a:cxnLst>
                <a:cxn ang="0">
                  <a:pos x="connsiteX0" y="connsiteY0"/>
                </a:cxn>
                <a:cxn ang="0">
                  <a:pos x="connsiteX1" y="connsiteY1"/>
                </a:cxn>
                <a:cxn ang="0">
                  <a:pos x="connsiteX2" y="connsiteY2"/>
                </a:cxn>
                <a:cxn ang="0">
                  <a:pos x="connsiteX3" y="connsiteY3"/>
                </a:cxn>
              </a:cxnLst>
              <a:rect l="l" t="t" r="r" b="b"/>
              <a:pathLst>
                <a:path w="2665224" h="473596">
                  <a:moveTo>
                    <a:pt x="0" y="0"/>
                  </a:moveTo>
                  <a:lnTo>
                    <a:pt x="2009997" y="0"/>
                  </a:lnTo>
                  <a:lnTo>
                    <a:pt x="2665224" y="473596"/>
                  </a:lnTo>
                  <a:lnTo>
                    <a:pt x="0" y="473596"/>
                  </a:lnTo>
                  <a:close/>
                </a:path>
              </a:pathLst>
            </a:custGeom>
            <a:solidFill>
              <a:srgbClr val="1B7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8" name="Picture 1" descr="Picture 1">
              <a:extLst>
                <a:ext uri="{FF2B5EF4-FFF2-40B4-BE49-F238E27FC236}">
                  <a16:creationId xmlns:a16="http://schemas.microsoft.com/office/drawing/2014/main" id="{3ACE09F8-AB4A-A545-9A68-EAFAB15FC34C}"/>
                </a:ext>
              </a:extLst>
            </p:cNvPr>
            <p:cNvPicPr>
              <a:picLocks noChangeAspect="1"/>
            </p:cNvPicPr>
            <p:nvPr userDrawn="1"/>
          </p:nvPicPr>
          <p:blipFill>
            <a:blip r:embed="rId4" cstate="screen">
              <a:lum bright="70000" contrast="-70000"/>
              <a:extLst>
                <a:ext uri="{28A0092B-C50C-407E-A947-70E740481C1C}">
                  <a14:useLocalDpi xmlns:a14="http://schemas.microsoft.com/office/drawing/2010/main"/>
                </a:ext>
              </a:extLst>
            </a:blip>
            <a:stretch>
              <a:fillRect/>
            </a:stretch>
          </p:blipFill>
          <p:spPr>
            <a:xfrm>
              <a:off x="609600" y="6476743"/>
              <a:ext cx="586096" cy="299886"/>
            </a:xfrm>
            <a:prstGeom prst="rect">
              <a:avLst/>
            </a:prstGeom>
            <a:ln w="12700" cap="flat">
              <a:noFill/>
              <a:miter lim="400000"/>
            </a:ln>
            <a:effectLst/>
          </p:spPr>
        </p:pic>
      </p:grpSp>
    </p:spTree>
    <p:extLst>
      <p:ext uri="{BB962C8B-B14F-4D97-AF65-F5344CB8AC3E}">
        <p14:creationId xmlns:p14="http://schemas.microsoft.com/office/powerpoint/2010/main" val="222847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25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375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25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animBg="1"/>
      <p:bldP spid="15"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0FF1-0BC1-8845-88DD-AD864D84BFFD}"/>
              </a:ext>
            </a:extLst>
          </p:cNvPr>
          <p:cNvSpPr>
            <a:spLocks noGrp="1"/>
          </p:cNvSpPr>
          <p:nvPr>
            <p:ph type="title"/>
          </p:nvPr>
        </p:nvSpPr>
        <p:spPr>
          <a:xfrm>
            <a:off x="609600" y="219308"/>
            <a:ext cx="10972800" cy="618893"/>
          </a:xfrm>
        </p:spPr>
        <p:txBody>
          <a:bodyPr/>
          <a:lstStyle/>
          <a:p>
            <a:r>
              <a:rPr lang="en-US" dirty="0"/>
              <a:t>Who Are Regular Migrants to Canada?</a:t>
            </a:r>
          </a:p>
        </p:txBody>
      </p:sp>
      <p:sp>
        <p:nvSpPr>
          <p:cNvPr id="3" name="Footer Placeholder 2">
            <a:extLst>
              <a:ext uri="{FF2B5EF4-FFF2-40B4-BE49-F238E27FC236}">
                <a16:creationId xmlns:a16="http://schemas.microsoft.com/office/drawing/2014/main" id="{3E916F1F-4708-FB46-B48E-CE8A6EADC5A7}"/>
              </a:ext>
            </a:extLst>
          </p:cNvPr>
          <p:cNvSpPr>
            <a:spLocks noGrp="1"/>
          </p:cNvSpPr>
          <p:nvPr>
            <p:ph type="ftr" sz="quarter" idx="3"/>
          </p:nvPr>
        </p:nvSpPr>
        <p:spPr>
          <a:xfrm>
            <a:off x="609600" y="5807075"/>
            <a:ext cx="10972800" cy="365125"/>
          </a:xfrm>
        </p:spPr>
        <p:txBody>
          <a:bodyPr/>
          <a:lstStyle/>
          <a:p>
            <a:r>
              <a:rPr lang="en-US" dirty="0"/>
              <a:t>2020 Annual Report to Parliament on Immigration</a:t>
            </a:r>
          </a:p>
        </p:txBody>
      </p:sp>
      <p:sp>
        <p:nvSpPr>
          <p:cNvPr id="14" name="Freeform 13">
            <a:extLst>
              <a:ext uri="{FF2B5EF4-FFF2-40B4-BE49-F238E27FC236}">
                <a16:creationId xmlns:a16="http://schemas.microsoft.com/office/drawing/2014/main" id="{2CB8C31E-A12B-F64B-B115-698233ADD56D}"/>
              </a:ext>
            </a:extLst>
          </p:cNvPr>
          <p:cNvSpPr/>
          <p:nvPr/>
        </p:nvSpPr>
        <p:spPr>
          <a:xfrm>
            <a:off x="0" y="1037388"/>
            <a:ext cx="6520519" cy="4816462"/>
          </a:xfrm>
          <a:custGeom>
            <a:avLst/>
            <a:gdLst>
              <a:gd name="connsiteX0" fmla="*/ 0 w 6520519"/>
              <a:gd name="connsiteY0" fmla="*/ 0 h 4816462"/>
              <a:gd name="connsiteX1" fmla="*/ 1524001 w 6520519"/>
              <a:gd name="connsiteY1" fmla="*/ 0 h 4816462"/>
              <a:gd name="connsiteX2" fmla="*/ 1793631 w 6520519"/>
              <a:gd name="connsiteY2" fmla="*/ 0 h 4816462"/>
              <a:gd name="connsiteX3" fmla="*/ 6520519 w 6520519"/>
              <a:gd name="connsiteY3" fmla="*/ 0 h 4816462"/>
              <a:gd name="connsiteX4" fmla="*/ 5432662 w 6520519"/>
              <a:gd name="connsiteY4" fmla="*/ 4816462 h 4816462"/>
              <a:gd name="connsiteX5" fmla="*/ 1793631 w 6520519"/>
              <a:gd name="connsiteY5" fmla="*/ 4816462 h 4816462"/>
              <a:gd name="connsiteX6" fmla="*/ 1524001 w 6520519"/>
              <a:gd name="connsiteY6" fmla="*/ 4816462 h 4816462"/>
              <a:gd name="connsiteX7" fmla="*/ 0 w 6520519"/>
              <a:gd name="connsiteY7" fmla="*/ 4816462 h 481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0519" h="4816462">
                <a:moveTo>
                  <a:pt x="0" y="0"/>
                </a:moveTo>
                <a:lnTo>
                  <a:pt x="1524001" y="0"/>
                </a:lnTo>
                <a:lnTo>
                  <a:pt x="1793631" y="0"/>
                </a:lnTo>
                <a:lnTo>
                  <a:pt x="6520519" y="0"/>
                </a:lnTo>
                <a:lnTo>
                  <a:pt x="5432662" y="4816462"/>
                </a:lnTo>
                <a:lnTo>
                  <a:pt x="1793631" y="4816462"/>
                </a:lnTo>
                <a:lnTo>
                  <a:pt x="1524001" y="4816462"/>
                </a:lnTo>
                <a:lnTo>
                  <a:pt x="0" y="481646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16" name="Freeform 15">
            <a:extLst>
              <a:ext uri="{FF2B5EF4-FFF2-40B4-BE49-F238E27FC236}">
                <a16:creationId xmlns:a16="http://schemas.microsoft.com/office/drawing/2014/main" id="{0D6485AC-2A61-6041-8391-8C3531478AF4}"/>
              </a:ext>
            </a:extLst>
          </p:cNvPr>
          <p:cNvSpPr/>
          <p:nvPr/>
        </p:nvSpPr>
        <p:spPr>
          <a:xfrm flipH="1">
            <a:off x="5238396" y="1037388"/>
            <a:ext cx="6953604" cy="4816462"/>
          </a:xfrm>
          <a:custGeom>
            <a:avLst/>
            <a:gdLst>
              <a:gd name="connsiteX0" fmla="*/ 5771454 w 6953604"/>
              <a:gd name="connsiteY0" fmla="*/ 0 h 4816462"/>
              <a:gd name="connsiteX1" fmla="*/ 1746738 w 6953604"/>
              <a:gd name="connsiteY1" fmla="*/ 0 h 4816462"/>
              <a:gd name="connsiteX2" fmla="*/ 1524000 w 6953604"/>
              <a:gd name="connsiteY2" fmla="*/ 0 h 4816462"/>
              <a:gd name="connsiteX3" fmla="*/ 0 w 6953604"/>
              <a:gd name="connsiteY3" fmla="*/ 0 h 4816462"/>
              <a:gd name="connsiteX4" fmla="*/ 0 w 6953604"/>
              <a:gd name="connsiteY4" fmla="*/ 4816462 h 4816462"/>
              <a:gd name="connsiteX5" fmla="*/ 1524000 w 6953604"/>
              <a:gd name="connsiteY5" fmla="*/ 4816462 h 4816462"/>
              <a:gd name="connsiteX6" fmla="*/ 1746738 w 6953604"/>
              <a:gd name="connsiteY6" fmla="*/ 4816462 h 4816462"/>
              <a:gd name="connsiteX7" fmla="*/ 6953604 w 6953604"/>
              <a:gd name="connsiteY7" fmla="*/ 4816462 h 481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3604" h="4816462">
                <a:moveTo>
                  <a:pt x="5771454" y="0"/>
                </a:moveTo>
                <a:lnTo>
                  <a:pt x="1746738" y="0"/>
                </a:lnTo>
                <a:lnTo>
                  <a:pt x="1524000" y="0"/>
                </a:lnTo>
                <a:lnTo>
                  <a:pt x="0" y="0"/>
                </a:lnTo>
                <a:lnTo>
                  <a:pt x="0" y="4816462"/>
                </a:lnTo>
                <a:lnTo>
                  <a:pt x="1524000" y="4816462"/>
                </a:lnTo>
                <a:lnTo>
                  <a:pt x="1746738" y="4816462"/>
                </a:lnTo>
                <a:lnTo>
                  <a:pt x="6953604" y="4816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17" name="TextBox 16">
            <a:extLst>
              <a:ext uri="{FF2B5EF4-FFF2-40B4-BE49-F238E27FC236}">
                <a16:creationId xmlns:a16="http://schemas.microsoft.com/office/drawing/2014/main" id="{8E1F18AF-4842-C14A-A9DD-5E400005ABC0}"/>
              </a:ext>
            </a:extLst>
          </p:cNvPr>
          <p:cNvSpPr txBox="1"/>
          <p:nvPr/>
        </p:nvSpPr>
        <p:spPr>
          <a:xfrm>
            <a:off x="1881554" y="1482132"/>
            <a:ext cx="3763108" cy="751114"/>
          </a:xfrm>
          <a:prstGeom prst="rect">
            <a:avLst/>
          </a:prstGeom>
          <a:noFill/>
        </p:spPr>
        <p:txBody>
          <a:bodyPr wrap="square" lIns="0" tIns="0" rIns="0" bIns="0" rtlCol="0" anchor="ctr">
            <a:noAutofit/>
          </a:bodyPr>
          <a:lstStyle/>
          <a:p>
            <a:r>
              <a:rPr lang="en-US" sz="3200" b="1" dirty="0">
                <a:solidFill>
                  <a:schemeClr val="accent2"/>
                </a:solidFill>
              </a:rPr>
              <a:t>341,180</a:t>
            </a:r>
          </a:p>
          <a:p>
            <a:r>
              <a:rPr lang="en-US" sz="2400" dirty="0">
                <a:solidFill>
                  <a:schemeClr val="bg1"/>
                </a:solidFill>
              </a:rPr>
              <a:t>Permanent Migrants</a:t>
            </a:r>
            <a:endParaRPr lang="en-PH" sz="2400" dirty="0">
              <a:solidFill>
                <a:schemeClr val="bg1"/>
              </a:solidFill>
            </a:endParaRPr>
          </a:p>
        </p:txBody>
      </p:sp>
      <p:grpSp>
        <p:nvGrpSpPr>
          <p:cNvPr id="18" name="Group 17">
            <a:extLst>
              <a:ext uri="{FF2B5EF4-FFF2-40B4-BE49-F238E27FC236}">
                <a16:creationId xmlns:a16="http://schemas.microsoft.com/office/drawing/2014/main" id="{1879E782-1EE7-0246-8078-667F1E7CA777}"/>
              </a:ext>
            </a:extLst>
          </p:cNvPr>
          <p:cNvGrpSpPr/>
          <p:nvPr/>
        </p:nvGrpSpPr>
        <p:grpSpPr>
          <a:xfrm>
            <a:off x="609600" y="1368485"/>
            <a:ext cx="974686" cy="974686"/>
            <a:chOff x="228600" y="1350609"/>
            <a:chExt cx="1029514" cy="1029514"/>
          </a:xfrm>
        </p:grpSpPr>
        <p:sp>
          <p:nvSpPr>
            <p:cNvPr id="19" name="Oval 18">
              <a:extLst>
                <a:ext uri="{FF2B5EF4-FFF2-40B4-BE49-F238E27FC236}">
                  <a16:creationId xmlns:a16="http://schemas.microsoft.com/office/drawing/2014/main" id="{DB23FC71-3526-FD43-B08A-F3D6504CD850}"/>
                </a:ext>
              </a:extLst>
            </p:cNvPr>
            <p:cNvSpPr/>
            <p:nvPr/>
          </p:nvSpPr>
          <p:spPr>
            <a:xfrm>
              <a:off x="228600" y="1350609"/>
              <a:ext cx="1029514" cy="1029514"/>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chemeClr val="accent1"/>
                </a:solidFill>
              </a:endParaRPr>
            </a:p>
          </p:txBody>
        </p:sp>
        <p:pic>
          <p:nvPicPr>
            <p:cNvPr id="20" name="Graphic 19">
              <a:extLst>
                <a:ext uri="{FF2B5EF4-FFF2-40B4-BE49-F238E27FC236}">
                  <a16:creationId xmlns:a16="http://schemas.microsoft.com/office/drawing/2014/main" id="{300E4EF9-221D-D643-B1C2-BF3173526A2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4842" y="1486851"/>
              <a:ext cx="757030" cy="757030"/>
            </a:xfrm>
            <a:prstGeom prst="rect">
              <a:avLst/>
            </a:prstGeom>
          </p:spPr>
        </p:pic>
      </p:grpSp>
      <p:grpSp>
        <p:nvGrpSpPr>
          <p:cNvPr id="21" name="Group 20">
            <a:extLst>
              <a:ext uri="{FF2B5EF4-FFF2-40B4-BE49-F238E27FC236}">
                <a16:creationId xmlns:a16="http://schemas.microsoft.com/office/drawing/2014/main" id="{96FFBEE8-7AF7-5440-9CA4-07649601E7F9}"/>
              </a:ext>
            </a:extLst>
          </p:cNvPr>
          <p:cNvGrpSpPr/>
          <p:nvPr/>
        </p:nvGrpSpPr>
        <p:grpSpPr>
          <a:xfrm>
            <a:off x="6649505" y="1366624"/>
            <a:ext cx="978408" cy="978408"/>
            <a:chOff x="8164286" y="3674819"/>
            <a:chExt cx="751114" cy="751114"/>
          </a:xfrm>
        </p:grpSpPr>
        <p:sp>
          <p:nvSpPr>
            <p:cNvPr id="22" name="Oval 21">
              <a:extLst>
                <a:ext uri="{FF2B5EF4-FFF2-40B4-BE49-F238E27FC236}">
                  <a16:creationId xmlns:a16="http://schemas.microsoft.com/office/drawing/2014/main" id="{F6C75268-14F0-894B-BECD-2CDCAE70A44E}"/>
                </a:ext>
              </a:extLst>
            </p:cNvPr>
            <p:cNvSpPr/>
            <p:nvPr/>
          </p:nvSpPr>
          <p:spPr>
            <a:xfrm>
              <a:off x="8164286" y="3674819"/>
              <a:ext cx="751114" cy="751114"/>
            </a:xfrm>
            <a:prstGeom prst="ellipse">
              <a:avLst/>
            </a:prstGeom>
            <a:solidFill>
              <a:schemeClr val="bg1"/>
            </a:solid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chemeClr val="accent1"/>
                </a:solidFill>
              </a:endParaRPr>
            </a:p>
          </p:txBody>
        </p:sp>
        <p:pic>
          <p:nvPicPr>
            <p:cNvPr id="23" name="Graphic 22">
              <a:extLst>
                <a:ext uri="{FF2B5EF4-FFF2-40B4-BE49-F238E27FC236}">
                  <a16:creationId xmlns:a16="http://schemas.microsoft.com/office/drawing/2014/main" id="{E25ED9C6-352F-5E4E-8A88-29D9CB86080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263686" y="3774219"/>
              <a:ext cx="552315" cy="552315"/>
            </a:xfrm>
            <a:prstGeom prst="rect">
              <a:avLst/>
            </a:prstGeom>
          </p:spPr>
        </p:pic>
      </p:grpSp>
      <p:sp>
        <p:nvSpPr>
          <p:cNvPr id="24" name="TextBox 23">
            <a:extLst>
              <a:ext uri="{FF2B5EF4-FFF2-40B4-BE49-F238E27FC236}">
                <a16:creationId xmlns:a16="http://schemas.microsoft.com/office/drawing/2014/main" id="{84A04076-E7CB-A141-A34E-E200640AACD2}"/>
              </a:ext>
            </a:extLst>
          </p:cNvPr>
          <p:cNvSpPr txBox="1"/>
          <p:nvPr/>
        </p:nvSpPr>
        <p:spPr>
          <a:xfrm>
            <a:off x="8001001" y="1482132"/>
            <a:ext cx="3581399" cy="751114"/>
          </a:xfrm>
          <a:prstGeom prst="rect">
            <a:avLst/>
          </a:prstGeom>
          <a:noFill/>
        </p:spPr>
        <p:txBody>
          <a:bodyPr wrap="square" lIns="0" tIns="0" rIns="0" bIns="0" rtlCol="0" anchor="ctr">
            <a:noAutofit/>
          </a:bodyPr>
          <a:lstStyle/>
          <a:p>
            <a:r>
              <a:rPr lang="en-US" sz="3200" b="1" dirty="0">
                <a:solidFill>
                  <a:schemeClr val="accent1"/>
                </a:solidFill>
              </a:rPr>
              <a:t>6,581,876</a:t>
            </a:r>
          </a:p>
          <a:p>
            <a:r>
              <a:rPr lang="en-US" sz="2400" dirty="0">
                <a:solidFill>
                  <a:schemeClr val="bg1"/>
                </a:solidFill>
              </a:rPr>
              <a:t>Temporary Migrants</a:t>
            </a:r>
          </a:p>
        </p:txBody>
      </p:sp>
      <p:sp>
        <p:nvSpPr>
          <p:cNvPr id="25" name="Rectangle 24">
            <a:extLst>
              <a:ext uri="{FF2B5EF4-FFF2-40B4-BE49-F238E27FC236}">
                <a16:creationId xmlns:a16="http://schemas.microsoft.com/office/drawing/2014/main" id="{A0B0A8BE-9107-5C45-A683-BB76F94006AA}"/>
              </a:ext>
            </a:extLst>
          </p:cNvPr>
          <p:cNvSpPr/>
          <p:nvPr/>
        </p:nvSpPr>
        <p:spPr>
          <a:xfrm>
            <a:off x="8387862" y="5077906"/>
            <a:ext cx="3194539" cy="550429"/>
          </a:xfrm>
          <a:prstGeom prst="rect">
            <a:avLst/>
          </a:prstGeom>
        </p:spPr>
        <p:txBody>
          <a:bodyPr wrap="square" lIns="0" tIns="0" rIns="0" bIns="0" anchor="ctr">
            <a:noAutofit/>
          </a:bodyPr>
          <a:lstStyle/>
          <a:p>
            <a:r>
              <a:rPr lang="en-US" sz="1400" i="1" dirty="0">
                <a:solidFill>
                  <a:schemeClr val="bg2">
                    <a:lumMod val="25000"/>
                  </a:schemeClr>
                </a:solidFill>
              </a:rPr>
              <a:t>*some temporary migrants may become </a:t>
            </a:r>
            <a:br>
              <a:rPr lang="en-US" sz="1400" i="1" dirty="0">
                <a:solidFill>
                  <a:schemeClr val="bg2">
                    <a:lumMod val="25000"/>
                  </a:schemeClr>
                </a:solidFill>
              </a:rPr>
            </a:br>
            <a:r>
              <a:rPr lang="en-US" sz="1400" i="1" dirty="0">
                <a:solidFill>
                  <a:schemeClr val="bg2">
                    <a:lumMod val="25000"/>
                  </a:schemeClr>
                </a:solidFill>
              </a:rPr>
              <a:t>asylum-seekers once in Canada</a:t>
            </a:r>
          </a:p>
        </p:txBody>
      </p:sp>
      <p:sp>
        <p:nvSpPr>
          <p:cNvPr id="26" name="Rectangle 25">
            <a:extLst>
              <a:ext uri="{FF2B5EF4-FFF2-40B4-BE49-F238E27FC236}">
                <a16:creationId xmlns:a16="http://schemas.microsoft.com/office/drawing/2014/main" id="{B58D6FDD-FF43-1D43-868F-64C2AFEE5883}"/>
              </a:ext>
            </a:extLst>
          </p:cNvPr>
          <p:cNvSpPr/>
          <p:nvPr/>
        </p:nvSpPr>
        <p:spPr>
          <a:xfrm>
            <a:off x="6649504" y="2912869"/>
            <a:ext cx="2141987" cy="639223"/>
          </a:xfrm>
          <a:prstGeom prst="rect">
            <a:avLst/>
          </a:prstGeom>
        </p:spPr>
        <p:txBody>
          <a:bodyPr wrap="square" lIns="0" tIns="0" rIns="0" bIns="0" anchor="ctr">
            <a:noAutofit/>
          </a:bodyPr>
          <a:lstStyle/>
          <a:p>
            <a:pPr algn="ctr">
              <a:spcBef>
                <a:spcPts val="600"/>
              </a:spcBef>
            </a:pPr>
            <a:r>
              <a:rPr lang="en-US" sz="2800" b="1" dirty="0">
                <a:solidFill>
                  <a:schemeClr val="bg1"/>
                </a:solidFill>
              </a:rPr>
              <a:t>5,774,342</a:t>
            </a:r>
          </a:p>
          <a:p>
            <a:pPr algn="ctr">
              <a:spcBef>
                <a:spcPts val="600"/>
              </a:spcBef>
            </a:pPr>
            <a:r>
              <a:rPr lang="en-US" sz="1400" dirty="0">
                <a:solidFill>
                  <a:schemeClr val="bg1"/>
                </a:solidFill>
              </a:rPr>
              <a:t>Visitors</a:t>
            </a:r>
          </a:p>
        </p:txBody>
      </p:sp>
      <p:sp>
        <p:nvSpPr>
          <p:cNvPr id="27" name="Rectangle 26">
            <a:extLst>
              <a:ext uri="{FF2B5EF4-FFF2-40B4-BE49-F238E27FC236}">
                <a16:creationId xmlns:a16="http://schemas.microsoft.com/office/drawing/2014/main" id="{AE4E4960-4909-E84B-A84A-E20A5D283544}"/>
              </a:ext>
            </a:extLst>
          </p:cNvPr>
          <p:cNvSpPr/>
          <p:nvPr/>
        </p:nvSpPr>
        <p:spPr>
          <a:xfrm>
            <a:off x="9440412" y="2912869"/>
            <a:ext cx="2141987" cy="639223"/>
          </a:xfrm>
          <a:prstGeom prst="rect">
            <a:avLst/>
          </a:prstGeom>
        </p:spPr>
        <p:txBody>
          <a:bodyPr wrap="square" lIns="0" tIns="0" rIns="0" bIns="0" anchor="ctr">
            <a:noAutofit/>
          </a:bodyPr>
          <a:lstStyle/>
          <a:p>
            <a:pPr algn="ctr">
              <a:spcBef>
                <a:spcPts val="600"/>
              </a:spcBef>
            </a:pPr>
            <a:r>
              <a:rPr lang="en-US" sz="2800" b="1" dirty="0">
                <a:solidFill>
                  <a:schemeClr val="bg1"/>
                </a:solidFill>
              </a:rPr>
              <a:t>402,427</a:t>
            </a:r>
          </a:p>
          <a:p>
            <a:pPr algn="ctr">
              <a:spcBef>
                <a:spcPts val="600"/>
              </a:spcBef>
            </a:pPr>
            <a:r>
              <a:rPr lang="en-US" sz="1400" dirty="0">
                <a:solidFill>
                  <a:schemeClr val="bg1"/>
                </a:solidFill>
              </a:rPr>
              <a:t>Student Visa</a:t>
            </a:r>
          </a:p>
        </p:txBody>
      </p:sp>
      <p:cxnSp>
        <p:nvCxnSpPr>
          <p:cNvPr id="28" name="Straight Connector 27">
            <a:extLst>
              <a:ext uri="{FF2B5EF4-FFF2-40B4-BE49-F238E27FC236}">
                <a16:creationId xmlns:a16="http://schemas.microsoft.com/office/drawing/2014/main" id="{5933107A-1FB5-BA47-85AE-40110155A091}"/>
              </a:ext>
            </a:extLst>
          </p:cNvPr>
          <p:cNvCxnSpPr>
            <a:cxnSpLocks/>
          </p:cNvCxnSpPr>
          <p:nvPr/>
        </p:nvCxnSpPr>
        <p:spPr>
          <a:xfrm>
            <a:off x="9115952" y="2789880"/>
            <a:ext cx="0" cy="88520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02CEE0-08CD-9B49-9F34-174831962A57}"/>
              </a:ext>
            </a:extLst>
          </p:cNvPr>
          <p:cNvCxnSpPr>
            <a:cxnSpLocks/>
          </p:cNvCxnSpPr>
          <p:nvPr/>
        </p:nvCxnSpPr>
        <p:spPr>
          <a:xfrm>
            <a:off x="6649504" y="3902336"/>
            <a:ext cx="483729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309BFA0-F11D-D64C-A5F6-4B055F424CBC}"/>
              </a:ext>
            </a:extLst>
          </p:cNvPr>
          <p:cNvSpPr/>
          <p:nvPr/>
        </p:nvSpPr>
        <p:spPr>
          <a:xfrm>
            <a:off x="6649504" y="4070966"/>
            <a:ext cx="2141987" cy="639223"/>
          </a:xfrm>
          <a:prstGeom prst="rect">
            <a:avLst/>
          </a:prstGeom>
        </p:spPr>
        <p:txBody>
          <a:bodyPr wrap="square" lIns="0" tIns="0" rIns="0" bIns="0" anchor="ctr">
            <a:noAutofit/>
          </a:bodyPr>
          <a:lstStyle/>
          <a:p>
            <a:pPr algn="ctr">
              <a:spcBef>
                <a:spcPts val="600"/>
              </a:spcBef>
            </a:pPr>
            <a:r>
              <a:rPr lang="en-US" sz="2800" b="1" dirty="0">
                <a:solidFill>
                  <a:schemeClr val="bg1"/>
                </a:solidFill>
              </a:rPr>
              <a:t>405,107</a:t>
            </a:r>
          </a:p>
          <a:p>
            <a:pPr algn="ctr">
              <a:spcBef>
                <a:spcPts val="600"/>
              </a:spcBef>
            </a:pPr>
            <a:r>
              <a:rPr lang="en-US" sz="1400" dirty="0">
                <a:solidFill>
                  <a:schemeClr val="bg1"/>
                </a:solidFill>
              </a:rPr>
              <a:t>Temporary Workers</a:t>
            </a:r>
          </a:p>
        </p:txBody>
      </p:sp>
      <p:sp>
        <p:nvSpPr>
          <p:cNvPr id="36" name="Rectangle 35">
            <a:extLst>
              <a:ext uri="{FF2B5EF4-FFF2-40B4-BE49-F238E27FC236}">
                <a16:creationId xmlns:a16="http://schemas.microsoft.com/office/drawing/2014/main" id="{A87D05F2-26CD-5740-801B-DC5A7CAD9558}"/>
              </a:ext>
            </a:extLst>
          </p:cNvPr>
          <p:cNvSpPr/>
          <p:nvPr/>
        </p:nvSpPr>
        <p:spPr>
          <a:xfrm>
            <a:off x="609600" y="2789776"/>
            <a:ext cx="1869051" cy="938719"/>
          </a:xfrm>
          <a:prstGeom prst="rect">
            <a:avLst/>
          </a:prstGeom>
        </p:spPr>
        <p:txBody>
          <a:bodyPr wrap="square" lIns="0" tIns="0" rIns="0" bIns="0" anchor="ctr">
            <a:spAutoFit/>
          </a:bodyPr>
          <a:lstStyle/>
          <a:p>
            <a:pPr algn="ctr">
              <a:spcBef>
                <a:spcPts val="600"/>
              </a:spcBef>
            </a:pPr>
            <a:r>
              <a:rPr lang="en-US" sz="2800" b="1" dirty="0">
                <a:solidFill>
                  <a:schemeClr val="bg1"/>
                </a:solidFill>
              </a:rPr>
              <a:t>196,658</a:t>
            </a:r>
          </a:p>
          <a:p>
            <a:pPr algn="ctr">
              <a:spcBef>
                <a:spcPts val="600"/>
              </a:spcBef>
            </a:pPr>
            <a:r>
              <a:rPr lang="en-US" sz="1400" dirty="0">
                <a:solidFill>
                  <a:schemeClr val="bg1"/>
                </a:solidFill>
              </a:rPr>
              <a:t>Economic </a:t>
            </a:r>
            <a:br>
              <a:rPr lang="en-US" sz="1400" dirty="0">
                <a:solidFill>
                  <a:schemeClr val="bg1"/>
                </a:solidFill>
              </a:rPr>
            </a:br>
            <a:r>
              <a:rPr lang="en-US" sz="1400" dirty="0">
                <a:solidFill>
                  <a:schemeClr val="bg1"/>
                </a:solidFill>
              </a:rPr>
              <a:t>Immigrants</a:t>
            </a:r>
          </a:p>
        </p:txBody>
      </p:sp>
      <p:sp>
        <p:nvSpPr>
          <p:cNvPr id="37" name="Rectangle 36">
            <a:extLst>
              <a:ext uri="{FF2B5EF4-FFF2-40B4-BE49-F238E27FC236}">
                <a16:creationId xmlns:a16="http://schemas.microsoft.com/office/drawing/2014/main" id="{27998FC6-586B-F54F-B74A-EB6A5347A5FA}"/>
              </a:ext>
            </a:extLst>
          </p:cNvPr>
          <p:cNvSpPr/>
          <p:nvPr/>
        </p:nvSpPr>
        <p:spPr>
          <a:xfrm>
            <a:off x="3044885" y="2789776"/>
            <a:ext cx="1869051" cy="938719"/>
          </a:xfrm>
          <a:prstGeom prst="rect">
            <a:avLst/>
          </a:prstGeom>
        </p:spPr>
        <p:txBody>
          <a:bodyPr wrap="square" lIns="0" tIns="0" rIns="0" bIns="0" anchor="ctr">
            <a:spAutoFit/>
          </a:bodyPr>
          <a:lstStyle/>
          <a:p>
            <a:pPr algn="ctr">
              <a:spcBef>
                <a:spcPts val="600"/>
              </a:spcBef>
            </a:pPr>
            <a:r>
              <a:rPr lang="en-US" sz="2800" b="1" dirty="0">
                <a:solidFill>
                  <a:schemeClr val="bg1"/>
                </a:solidFill>
              </a:rPr>
              <a:t>91,311</a:t>
            </a:r>
          </a:p>
          <a:p>
            <a:pPr algn="ctr">
              <a:spcBef>
                <a:spcPts val="600"/>
              </a:spcBef>
            </a:pPr>
            <a:r>
              <a:rPr lang="en-US" sz="1400" dirty="0">
                <a:solidFill>
                  <a:schemeClr val="bg1"/>
                </a:solidFill>
              </a:rPr>
              <a:t>Family Class Immigrants </a:t>
            </a:r>
          </a:p>
        </p:txBody>
      </p:sp>
      <p:cxnSp>
        <p:nvCxnSpPr>
          <p:cNvPr id="38" name="Straight Connector 37">
            <a:extLst>
              <a:ext uri="{FF2B5EF4-FFF2-40B4-BE49-F238E27FC236}">
                <a16:creationId xmlns:a16="http://schemas.microsoft.com/office/drawing/2014/main" id="{F54148F4-54F0-CE41-976C-2FB6DBDA9637}"/>
              </a:ext>
            </a:extLst>
          </p:cNvPr>
          <p:cNvCxnSpPr>
            <a:cxnSpLocks/>
          </p:cNvCxnSpPr>
          <p:nvPr/>
        </p:nvCxnSpPr>
        <p:spPr>
          <a:xfrm>
            <a:off x="2761768" y="2789984"/>
            <a:ext cx="0" cy="22040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FF282B2-2B30-1E4A-B258-8414B2F76104}"/>
              </a:ext>
            </a:extLst>
          </p:cNvPr>
          <p:cNvCxnSpPr>
            <a:cxnSpLocks/>
          </p:cNvCxnSpPr>
          <p:nvPr/>
        </p:nvCxnSpPr>
        <p:spPr>
          <a:xfrm>
            <a:off x="609600" y="3902336"/>
            <a:ext cx="430433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07E2C08-51B3-8848-9707-AEA175DDF7E5}"/>
              </a:ext>
            </a:extLst>
          </p:cNvPr>
          <p:cNvSpPr/>
          <p:nvPr/>
        </p:nvSpPr>
        <p:spPr>
          <a:xfrm>
            <a:off x="609600" y="4076176"/>
            <a:ext cx="1869051" cy="938719"/>
          </a:xfrm>
          <a:prstGeom prst="rect">
            <a:avLst/>
          </a:prstGeom>
        </p:spPr>
        <p:txBody>
          <a:bodyPr wrap="square" lIns="0" tIns="0" rIns="0" bIns="0" anchor="ctr">
            <a:spAutoFit/>
          </a:bodyPr>
          <a:lstStyle/>
          <a:p>
            <a:pPr algn="ctr">
              <a:spcBef>
                <a:spcPts val="600"/>
              </a:spcBef>
            </a:pPr>
            <a:r>
              <a:rPr lang="en-US" sz="2800" b="1" dirty="0">
                <a:solidFill>
                  <a:schemeClr val="bg1"/>
                </a:solidFill>
              </a:rPr>
              <a:t>48,530</a:t>
            </a:r>
          </a:p>
          <a:p>
            <a:pPr algn="ctr">
              <a:spcBef>
                <a:spcPts val="600"/>
              </a:spcBef>
            </a:pPr>
            <a:r>
              <a:rPr lang="en-US" sz="1400" dirty="0">
                <a:solidFill>
                  <a:schemeClr val="bg1"/>
                </a:solidFill>
              </a:rPr>
              <a:t>Refugees and Protected Person</a:t>
            </a:r>
          </a:p>
        </p:txBody>
      </p:sp>
      <p:sp>
        <p:nvSpPr>
          <p:cNvPr id="43" name="Rectangle 42">
            <a:extLst>
              <a:ext uri="{FF2B5EF4-FFF2-40B4-BE49-F238E27FC236}">
                <a16:creationId xmlns:a16="http://schemas.microsoft.com/office/drawing/2014/main" id="{28977404-324B-7744-B735-77E45099B5B5}"/>
              </a:ext>
            </a:extLst>
          </p:cNvPr>
          <p:cNvSpPr/>
          <p:nvPr/>
        </p:nvSpPr>
        <p:spPr>
          <a:xfrm>
            <a:off x="3044885" y="4076176"/>
            <a:ext cx="1869051" cy="938719"/>
          </a:xfrm>
          <a:prstGeom prst="rect">
            <a:avLst/>
          </a:prstGeom>
        </p:spPr>
        <p:txBody>
          <a:bodyPr wrap="square" lIns="0" tIns="0" rIns="0" bIns="0" anchor="ctr">
            <a:spAutoFit/>
          </a:bodyPr>
          <a:lstStyle/>
          <a:p>
            <a:pPr algn="ctr">
              <a:spcBef>
                <a:spcPts val="600"/>
              </a:spcBef>
            </a:pPr>
            <a:r>
              <a:rPr lang="en-US" sz="2800" b="1" dirty="0">
                <a:solidFill>
                  <a:schemeClr val="bg1"/>
                </a:solidFill>
              </a:rPr>
              <a:t>4,681</a:t>
            </a:r>
          </a:p>
          <a:p>
            <a:pPr algn="ctr">
              <a:spcBef>
                <a:spcPts val="600"/>
              </a:spcBef>
            </a:pPr>
            <a:r>
              <a:rPr lang="en-US" sz="1400" dirty="0">
                <a:solidFill>
                  <a:schemeClr val="bg1"/>
                </a:solidFill>
              </a:rPr>
              <a:t>Other </a:t>
            </a:r>
            <a:br>
              <a:rPr lang="en-US" sz="1400" dirty="0">
                <a:solidFill>
                  <a:schemeClr val="bg1"/>
                </a:solidFill>
              </a:rPr>
            </a:br>
            <a:r>
              <a:rPr lang="en-US" sz="1400" dirty="0">
                <a:solidFill>
                  <a:schemeClr val="bg1"/>
                </a:solidFill>
              </a:rPr>
              <a:t>Humanitarian </a:t>
            </a:r>
          </a:p>
        </p:txBody>
      </p:sp>
    </p:spTree>
    <p:extLst>
      <p:ext uri="{BB962C8B-B14F-4D97-AF65-F5344CB8AC3E}">
        <p14:creationId xmlns:p14="http://schemas.microsoft.com/office/powerpoint/2010/main" val="22647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par>
                          <p:cTn id="55" fill="hold">
                            <p:stCondLst>
                              <p:cond delay="6000"/>
                            </p:stCondLst>
                            <p:childTnLst>
                              <p:par>
                                <p:cTn id="56" presetID="22" presetClass="entr" presetSubtype="1" fill="hold"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up)">
                                      <p:cBhvr>
                                        <p:cTn id="58" dur="500"/>
                                        <p:tgtEl>
                                          <p:spTgt spid="28"/>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par>
                          <p:cTn id="63" fill="hold">
                            <p:stCondLst>
                              <p:cond delay="7000"/>
                            </p:stCondLst>
                            <p:childTnLst>
                              <p:par>
                                <p:cTn id="64" presetID="22" presetClass="entr" presetSubtype="8"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500"/>
                                        <p:tgtEl>
                                          <p:spTgt spid="30"/>
                                        </p:tgtEl>
                                      </p:cBhvr>
                                    </p:animEffect>
                                  </p:childTnLst>
                                </p:cTn>
                              </p:par>
                            </p:childTnLst>
                          </p:cTn>
                        </p:par>
                        <p:par>
                          <p:cTn id="67" fill="hold">
                            <p:stCondLst>
                              <p:cond delay="7500"/>
                            </p:stCondLst>
                            <p:childTnLst>
                              <p:par>
                                <p:cTn id="68" presetID="10"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P spid="24" grpId="0"/>
      <p:bldP spid="25" grpId="0"/>
      <p:bldP spid="26" grpId="0"/>
      <p:bldP spid="27" grpId="0"/>
      <p:bldP spid="35" grpId="0"/>
      <p:bldP spid="36" grpId="0"/>
      <p:bldP spid="37" grpId="0"/>
      <p:bldP spid="40"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B5995B51-F644-B94E-ACFB-C44884D4C61F}"/>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6778516" y="1220268"/>
            <a:ext cx="5413484" cy="4931996"/>
          </a:xfrm>
          <a:prstGeom prst="rect">
            <a:avLst/>
          </a:prstGeom>
        </p:spPr>
      </p:pic>
      <p:sp>
        <p:nvSpPr>
          <p:cNvPr id="10" name="Freeform: Shape 32">
            <a:extLst>
              <a:ext uri="{FF2B5EF4-FFF2-40B4-BE49-F238E27FC236}">
                <a16:creationId xmlns:a16="http://schemas.microsoft.com/office/drawing/2014/main" id="{D8FBEF41-BFF5-374C-A70B-EAD56E8F7C00}"/>
              </a:ext>
            </a:extLst>
          </p:cNvPr>
          <p:cNvSpPr/>
          <p:nvPr/>
        </p:nvSpPr>
        <p:spPr>
          <a:xfrm flipH="1" flipV="1">
            <a:off x="6778512" y="1220268"/>
            <a:ext cx="5413485" cy="4931996"/>
          </a:xfrm>
          <a:prstGeom prst="rect">
            <a:avLst/>
          </a:prstGeom>
          <a:gradFill>
            <a:gsLst>
              <a:gs pos="24000">
                <a:srgbClr val="92D050"/>
              </a:gs>
              <a:gs pos="100000">
                <a:schemeClr val="accent2">
                  <a:lumMod val="40000"/>
                  <a:lumOff val="60000"/>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2" name="Title 1">
            <a:extLst>
              <a:ext uri="{FF2B5EF4-FFF2-40B4-BE49-F238E27FC236}">
                <a16:creationId xmlns:a16="http://schemas.microsoft.com/office/drawing/2014/main" id="{FD20487B-49F7-064F-9D12-2618D753434A}"/>
              </a:ext>
            </a:extLst>
          </p:cNvPr>
          <p:cNvSpPr>
            <a:spLocks noGrp="1"/>
          </p:cNvSpPr>
          <p:nvPr>
            <p:ph type="title"/>
          </p:nvPr>
        </p:nvSpPr>
        <p:spPr>
          <a:xfrm>
            <a:off x="609600" y="219308"/>
            <a:ext cx="10972800" cy="618893"/>
          </a:xfrm>
        </p:spPr>
        <p:txBody>
          <a:bodyPr/>
          <a:lstStyle/>
          <a:p>
            <a:r>
              <a:rPr lang="en-US" dirty="0"/>
              <a:t>Refugees in Canada 2019</a:t>
            </a:r>
          </a:p>
        </p:txBody>
      </p:sp>
      <p:sp>
        <p:nvSpPr>
          <p:cNvPr id="13" name="Freeform 12">
            <a:extLst>
              <a:ext uri="{FF2B5EF4-FFF2-40B4-BE49-F238E27FC236}">
                <a16:creationId xmlns:a16="http://schemas.microsoft.com/office/drawing/2014/main" id="{42F03AAC-0BB6-524E-A919-9AD6BEF83F4F}"/>
              </a:ext>
            </a:extLst>
          </p:cNvPr>
          <p:cNvSpPr/>
          <p:nvPr/>
        </p:nvSpPr>
        <p:spPr>
          <a:xfrm>
            <a:off x="4" y="1220268"/>
            <a:ext cx="7911744" cy="4931996"/>
          </a:xfrm>
          <a:custGeom>
            <a:avLst/>
            <a:gdLst>
              <a:gd name="connsiteX0" fmla="*/ 0 w 7911744"/>
              <a:gd name="connsiteY0" fmla="*/ 0 h 4931996"/>
              <a:gd name="connsiteX1" fmla="*/ 2915226 w 7911744"/>
              <a:gd name="connsiteY1" fmla="*/ 0 h 4931996"/>
              <a:gd name="connsiteX2" fmla="*/ 4996518 w 7911744"/>
              <a:gd name="connsiteY2" fmla="*/ 0 h 4931996"/>
              <a:gd name="connsiteX3" fmla="*/ 7911744 w 7911744"/>
              <a:gd name="connsiteY3" fmla="*/ 0 h 4931996"/>
              <a:gd name="connsiteX4" fmla="*/ 6823887 w 7911744"/>
              <a:gd name="connsiteY4" fmla="*/ 4931996 h 4931996"/>
              <a:gd name="connsiteX5" fmla="*/ 3908661 w 7911744"/>
              <a:gd name="connsiteY5" fmla="*/ 4931996 h 4931996"/>
              <a:gd name="connsiteX6" fmla="*/ 2915226 w 7911744"/>
              <a:gd name="connsiteY6" fmla="*/ 4931996 h 4931996"/>
              <a:gd name="connsiteX7" fmla="*/ 0 w 7911744"/>
              <a:gd name="connsiteY7" fmla="*/ 4931996 h 49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1744" h="4931996">
                <a:moveTo>
                  <a:pt x="0" y="0"/>
                </a:moveTo>
                <a:lnTo>
                  <a:pt x="2915226" y="0"/>
                </a:lnTo>
                <a:lnTo>
                  <a:pt x="4996518" y="0"/>
                </a:lnTo>
                <a:lnTo>
                  <a:pt x="7911744" y="0"/>
                </a:lnTo>
                <a:lnTo>
                  <a:pt x="6823887" y="4931996"/>
                </a:lnTo>
                <a:lnTo>
                  <a:pt x="3908661" y="4931996"/>
                </a:lnTo>
                <a:lnTo>
                  <a:pt x="2915226" y="4931996"/>
                </a:lnTo>
                <a:lnTo>
                  <a:pt x="0" y="493199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grpSp>
        <p:nvGrpSpPr>
          <p:cNvPr id="14" name="Group 13">
            <a:extLst>
              <a:ext uri="{FF2B5EF4-FFF2-40B4-BE49-F238E27FC236}">
                <a16:creationId xmlns:a16="http://schemas.microsoft.com/office/drawing/2014/main" id="{4945F591-DCF3-F64E-AADB-EC597B38663D}"/>
              </a:ext>
            </a:extLst>
          </p:cNvPr>
          <p:cNvGrpSpPr/>
          <p:nvPr/>
        </p:nvGrpSpPr>
        <p:grpSpPr>
          <a:xfrm>
            <a:off x="609600" y="1649017"/>
            <a:ext cx="1553308" cy="1553306"/>
            <a:chOff x="228600" y="1350609"/>
            <a:chExt cx="1029514" cy="1029514"/>
          </a:xfrm>
        </p:grpSpPr>
        <p:sp>
          <p:nvSpPr>
            <p:cNvPr id="15" name="Oval 14">
              <a:extLst>
                <a:ext uri="{FF2B5EF4-FFF2-40B4-BE49-F238E27FC236}">
                  <a16:creationId xmlns:a16="http://schemas.microsoft.com/office/drawing/2014/main" id="{4F2BD34E-A909-394E-A826-C576E99FD8B1}"/>
                </a:ext>
              </a:extLst>
            </p:cNvPr>
            <p:cNvSpPr/>
            <p:nvPr/>
          </p:nvSpPr>
          <p:spPr>
            <a:xfrm>
              <a:off x="228600" y="1350609"/>
              <a:ext cx="1029514" cy="1029514"/>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chemeClr val="accent1"/>
                </a:solidFill>
              </a:endParaRPr>
            </a:p>
          </p:txBody>
        </p:sp>
        <p:pic>
          <p:nvPicPr>
            <p:cNvPr id="16" name="Graphic 15">
              <a:extLst>
                <a:ext uri="{FF2B5EF4-FFF2-40B4-BE49-F238E27FC236}">
                  <a16:creationId xmlns:a16="http://schemas.microsoft.com/office/drawing/2014/main" id="{5F0B6652-8F2E-4D47-8DAD-4361708FCF2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64842" y="1486851"/>
              <a:ext cx="757030" cy="757030"/>
            </a:xfrm>
            <a:prstGeom prst="rect">
              <a:avLst/>
            </a:prstGeom>
          </p:spPr>
        </p:pic>
      </p:grpSp>
      <p:sp>
        <p:nvSpPr>
          <p:cNvPr id="17" name="TextBox 16">
            <a:extLst>
              <a:ext uri="{FF2B5EF4-FFF2-40B4-BE49-F238E27FC236}">
                <a16:creationId xmlns:a16="http://schemas.microsoft.com/office/drawing/2014/main" id="{BB0813A3-0BC3-9348-803D-717FAE9724B2}"/>
              </a:ext>
            </a:extLst>
          </p:cNvPr>
          <p:cNvSpPr txBox="1"/>
          <p:nvPr/>
        </p:nvSpPr>
        <p:spPr>
          <a:xfrm>
            <a:off x="2584938" y="1983084"/>
            <a:ext cx="4193571" cy="885173"/>
          </a:xfrm>
          <a:prstGeom prst="rect">
            <a:avLst/>
          </a:prstGeom>
          <a:noFill/>
        </p:spPr>
        <p:txBody>
          <a:bodyPr wrap="square" lIns="0" tIns="0" rIns="0" bIns="0" rtlCol="0" anchor="ctr">
            <a:noAutofit/>
          </a:bodyPr>
          <a:lstStyle/>
          <a:p>
            <a:r>
              <a:rPr lang="en-US" sz="3600" b="1" dirty="0">
                <a:solidFill>
                  <a:schemeClr val="accent2"/>
                </a:solidFill>
              </a:rPr>
              <a:t>30,087</a:t>
            </a:r>
          </a:p>
          <a:p>
            <a:r>
              <a:rPr lang="en-US" sz="2400" dirty="0">
                <a:solidFill>
                  <a:schemeClr val="bg1"/>
                </a:solidFill>
              </a:rPr>
              <a:t>Convention Refugees</a:t>
            </a:r>
            <a:endParaRPr lang="en-PH" sz="2400" dirty="0">
              <a:solidFill>
                <a:schemeClr val="bg1"/>
              </a:solidFill>
            </a:endParaRPr>
          </a:p>
        </p:txBody>
      </p:sp>
      <p:cxnSp>
        <p:nvCxnSpPr>
          <p:cNvPr id="18" name="Straight Connector 17">
            <a:extLst>
              <a:ext uri="{FF2B5EF4-FFF2-40B4-BE49-F238E27FC236}">
                <a16:creationId xmlns:a16="http://schemas.microsoft.com/office/drawing/2014/main" id="{29A1EA99-BF2F-4B46-9A5A-219766686871}"/>
              </a:ext>
            </a:extLst>
          </p:cNvPr>
          <p:cNvCxnSpPr>
            <a:cxnSpLocks/>
          </p:cNvCxnSpPr>
          <p:nvPr/>
        </p:nvCxnSpPr>
        <p:spPr>
          <a:xfrm>
            <a:off x="609600" y="4798117"/>
            <a:ext cx="605496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8A102A4-2F21-D44F-9777-F7A3555468BE}"/>
              </a:ext>
            </a:extLst>
          </p:cNvPr>
          <p:cNvSpPr/>
          <p:nvPr/>
        </p:nvSpPr>
        <p:spPr>
          <a:xfrm>
            <a:off x="609599" y="3573584"/>
            <a:ext cx="2687942" cy="885185"/>
          </a:xfrm>
          <a:prstGeom prst="rect">
            <a:avLst/>
          </a:prstGeom>
        </p:spPr>
        <p:txBody>
          <a:bodyPr wrap="square" lIns="0" tIns="0" rIns="0" bIns="0" anchor="ctr">
            <a:noAutofit/>
          </a:bodyPr>
          <a:lstStyle/>
          <a:p>
            <a:pPr algn="ctr">
              <a:spcBef>
                <a:spcPts val="600"/>
              </a:spcBef>
            </a:pPr>
            <a:r>
              <a:rPr lang="en-US" sz="2800" b="1" dirty="0">
                <a:solidFill>
                  <a:schemeClr val="bg1"/>
                </a:solidFill>
              </a:rPr>
              <a:t>9,951</a:t>
            </a:r>
          </a:p>
          <a:p>
            <a:pPr algn="ctr">
              <a:spcBef>
                <a:spcPts val="600"/>
              </a:spcBef>
            </a:pPr>
            <a:r>
              <a:rPr lang="en-US" sz="1400" dirty="0">
                <a:solidFill>
                  <a:schemeClr val="bg1"/>
                </a:solidFill>
              </a:rPr>
              <a:t>Government-Assisted </a:t>
            </a:r>
            <a:br>
              <a:rPr lang="en-US" sz="1400" dirty="0">
                <a:solidFill>
                  <a:schemeClr val="bg1"/>
                </a:solidFill>
              </a:rPr>
            </a:br>
            <a:r>
              <a:rPr lang="en-US" sz="1400" dirty="0">
                <a:solidFill>
                  <a:schemeClr val="bg1"/>
                </a:solidFill>
              </a:rPr>
              <a:t>Refugees (GARs)</a:t>
            </a:r>
          </a:p>
        </p:txBody>
      </p:sp>
      <p:sp>
        <p:nvSpPr>
          <p:cNvPr id="22" name="Rectangle 21">
            <a:extLst>
              <a:ext uri="{FF2B5EF4-FFF2-40B4-BE49-F238E27FC236}">
                <a16:creationId xmlns:a16="http://schemas.microsoft.com/office/drawing/2014/main" id="{A95E4D69-AC90-4149-B652-54BA112B3085}"/>
              </a:ext>
            </a:extLst>
          </p:cNvPr>
          <p:cNvSpPr/>
          <p:nvPr/>
        </p:nvSpPr>
        <p:spPr>
          <a:xfrm>
            <a:off x="3976626" y="3573584"/>
            <a:ext cx="2687942" cy="885185"/>
          </a:xfrm>
          <a:prstGeom prst="rect">
            <a:avLst/>
          </a:prstGeom>
        </p:spPr>
        <p:txBody>
          <a:bodyPr wrap="square" lIns="0" tIns="0" rIns="0" bIns="0" anchor="ctr">
            <a:noAutofit/>
          </a:bodyPr>
          <a:lstStyle/>
          <a:p>
            <a:pPr algn="ctr">
              <a:spcBef>
                <a:spcPts val="600"/>
              </a:spcBef>
            </a:pPr>
            <a:r>
              <a:rPr lang="en-US" sz="2800" b="1" dirty="0">
                <a:solidFill>
                  <a:schemeClr val="bg1"/>
                </a:solidFill>
              </a:rPr>
              <a:t>19,143</a:t>
            </a:r>
          </a:p>
          <a:p>
            <a:pPr algn="ctr">
              <a:spcBef>
                <a:spcPts val="600"/>
              </a:spcBef>
            </a:pPr>
            <a:r>
              <a:rPr lang="en-US" sz="1400" dirty="0">
                <a:solidFill>
                  <a:schemeClr val="bg1"/>
                </a:solidFill>
              </a:rPr>
              <a:t>Privately Sponsored </a:t>
            </a:r>
            <a:br>
              <a:rPr lang="en-US" sz="1400" dirty="0">
                <a:solidFill>
                  <a:schemeClr val="bg1"/>
                </a:solidFill>
              </a:rPr>
            </a:br>
            <a:r>
              <a:rPr lang="en-US" sz="1400" dirty="0">
                <a:solidFill>
                  <a:schemeClr val="bg1"/>
                </a:solidFill>
              </a:rPr>
              <a:t>Refugees (PSRs) </a:t>
            </a:r>
          </a:p>
        </p:txBody>
      </p:sp>
      <p:cxnSp>
        <p:nvCxnSpPr>
          <p:cNvPr id="24" name="Straight Connector 23">
            <a:extLst>
              <a:ext uri="{FF2B5EF4-FFF2-40B4-BE49-F238E27FC236}">
                <a16:creationId xmlns:a16="http://schemas.microsoft.com/office/drawing/2014/main" id="{59B3177A-48F6-D447-BEB8-B0A786E35239}"/>
              </a:ext>
            </a:extLst>
          </p:cNvPr>
          <p:cNvCxnSpPr>
            <a:cxnSpLocks/>
          </p:cNvCxnSpPr>
          <p:nvPr/>
        </p:nvCxnSpPr>
        <p:spPr>
          <a:xfrm>
            <a:off x="3637083" y="3573584"/>
            <a:ext cx="0" cy="88518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2AB7453-3D26-544F-B2D1-247D60F9037D}"/>
              </a:ext>
            </a:extLst>
          </p:cNvPr>
          <p:cNvSpPr/>
          <p:nvPr/>
        </p:nvSpPr>
        <p:spPr>
          <a:xfrm>
            <a:off x="609599" y="4973716"/>
            <a:ext cx="6054969" cy="730237"/>
          </a:xfrm>
          <a:prstGeom prst="rect">
            <a:avLst/>
          </a:prstGeom>
        </p:spPr>
        <p:txBody>
          <a:bodyPr wrap="square" lIns="0" tIns="0" rIns="0" bIns="0" anchor="ctr">
            <a:noAutofit/>
          </a:bodyPr>
          <a:lstStyle/>
          <a:p>
            <a:pPr algn="ctr">
              <a:spcBef>
                <a:spcPts val="600"/>
              </a:spcBef>
            </a:pPr>
            <a:r>
              <a:rPr lang="en-US" sz="2800" b="1" dirty="0">
                <a:solidFill>
                  <a:schemeClr val="bg1"/>
                </a:solidFill>
              </a:rPr>
              <a:t>993</a:t>
            </a:r>
          </a:p>
          <a:p>
            <a:pPr algn="ctr">
              <a:spcBef>
                <a:spcPts val="600"/>
              </a:spcBef>
            </a:pPr>
            <a:r>
              <a:rPr lang="en-US" sz="1400" dirty="0">
                <a:solidFill>
                  <a:schemeClr val="bg1"/>
                </a:solidFill>
              </a:rPr>
              <a:t>Blended Visa Office-Referred Refugees (BVORs) </a:t>
            </a:r>
          </a:p>
        </p:txBody>
      </p:sp>
      <p:sp>
        <p:nvSpPr>
          <p:cNvPr id="26" name="TextBox 25">
            <a:extLst>
              <a:ext uri="{FF2B5EF4-FFF2-40B4-BE49-F238E27FC236}">
                <a16:creationId xmlns:a16="http://schemas.microsoft.com/office/drawing/2014/main" id="{C341FA99-3726-5645-BD8B-E9BF824BA25E}"/>
              </a:ext>
            </a:extLst>
          </p:cNvPr>
          <p:cNvSpPr txBox="1"/>
          <p:nvPr/>
        </p:nvSpPr>
        <p:spPr>
          <a:xfrm>
            <a:off x="7651282" y="3786730"/>
            <a:ext cx="3931118" cy="1099040"/>
          </a:xfrm>
          <a:prstGeom prst="rect">
            <a:avLst/>
          </a:prstGeom>
          <a:noFill/>
        </p:spPr>
        <p:txBody>
          <a:bodyPr wrap="square" lIns="0" tIns="0" rIns="0" bIns="0" rtlCol="0" anchor="ctr">
            <a:noAutofit/>
          </a:bodyPr>
          <a:lstStyle/>
          <a:p>
            <a:r>
              <a:rPr lang="en-US" sz="4000" b="1" dirty="0">
                <a:solidFill>
                  <a:schemeClr val="accent1"/>
                </a:solidFill>
              </a:rPr>
              <a:t>~64,000</a:t>
            </a:r>
          </a:p>
          <a:p>
            <a:r>
              <a:rPr lang="en-US" sz="2800" dirty="0">
                <a:solidFill>
                  <a:schemeClr val="bg1"/>
                </a:solidFill>
              </a:rPr>
              <a:t>Refugee Claimants</a:t>
            </a:r>
            <a:endParaRPr lang="en-PH" sz="2800" dirty="0">
              <a:solidFill>
                <a:schemeClr val="bg1"/>
              </a:solidFill>
            </a:endParaRPr>
          </a:p>
        </p:txBody>
      </p:sp>
      <p:sp>
        <p:nvSpPr>
          <p:cNvPr id="27" name="Rectangle 26">
            <a:extLst>
              <a:ext uri="{FF2B5EF4-FFF2-40B4-BE49-F238E27FC236}">
                <a16:creationId xmlns:a16="http://schemas.microsoft.com/office/drawing/2014/main" id="{D2B182D5-B880-D14D-B62A-90317D5F43EF}"/>
              </a:ext>
            </a:extLst>
          </p:cNvPr>
          <p:cNvSpPr/>
          <p:nvPr/>
        </p:nvSpPr>
        <p:spPr>
          <a:xfrm>
            <a:off x="7651282" y="5127220"/>
            <a:ext cx="3931118" cy="649754"/>
          </a:xfrm>
          <a:prstGeom prst="rect">
            <a:avLst/>
          </a:prstGeom>
        </p:spPr>
        <p:txBody>
          <a:bodyPr wrap="square" lIns="0" tIns="0" rIns="0" bIns="0" anchor="ctr">
            <a:noAutofit/>
          </a:bodyPr>
          <a:lstStyle/>
          <a:p>
            <a:pPr>
              <a:spcBef>
                <a:spcPts val="600"/>
              </a:spcBef>
            </a:pPr>
            <a:r>
              <a:rPr lang="en-US" sz="1600" b="1" dirty="0">
                <a:solidFill>
                  <a:schemeClr val="bg1"/>
                </a:solidFill>
              </a:rPr>
              <a:t>18,843 </a:t>
            </a:r>
            <a:r>
              <a:rPr lang="en-US" sz="1600" dirty="0">
                <a:solidFill>
                  <a:schemeClr val="bg1"/>
                </a:solidFill>
              </a:rPr>
              <a:t>refugee claimants were granted permanent residency in 2019</a:t>
            </a:r>
          </a:p>
        </p:txBody>
      </p:sp>
      <p:cxnSp>
        <p:nvCxnSpPr>
          <p:cNvPr id="28" name="Straight Connector 27">
            <a:extLst>
              <a:ext uri="{FF2B5EF4-FFF2-40B4-BE49-F238E27FC236}">
                <a16:creationId xmlns:a16="http://schemas.microsoft.com/office/drawing/2014/main" id="{8A2538F5-32B0-6A48-B8B3-8B6B8F0BA46E}"/>
              </a:ext>
            </a:extLst>
          </p:cNvPr>
          <p:cNvCxnSpPr>
            <a:cxnSpLocks/>
          </p:cNvCxnSpPr>
          <p:nvPr/>
        </p:nvCxnSpPr>
        <p:spPr>
          <a:xfrm>
            <a:off x="7651282" y="5006495"/>
            <a:ext cx="393111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par>
                          <p:cTn id="47" fill="hold">
                            <p:stCondLst>
                              <p:cond delay="5000"/>
                            </p:stCondLst>
                            <p:childTnLst>
                              <p:par>
                                <p:cTn id="48" presetID="22" presetClass="entr" presetSubtype="8"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7" grpId="0"/>
      <p:bldP spid="21" grpId="0"/>
      <p:bldP spid="22"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55CE9FE-CDCA-3741-98D0-43377E1EAA56}"/>
              </a:ext>
            </a:extLst>
          </p:cNvPr>
          <p:cNvGrpSpPr/>
          <p:nvPr/>
        </p:nvGrpSpPr>
        <p:grpSpPr>
          <a:xfrm>
            <a:off x="4312170" y="958850"/>
            <a:ext cx="7879830" cy="4940300"/>
            <a:chOff x="4312170" y="958850"/>
            <a:chExt cx="7879830" cy="4940300"/>
          </a:xfrm>
        </p:grpSpPr>
        <p:pic>
          <p:nvPicPr>
            <p:cNvPr id="13" name="Picture 12" descr="A picture containing grass, outdoor, child&#10;&#10;Description automatically generated">
              <a:extLst>
                <a:ext uri="{FF2B5EF4-FFF2-40B4-BE49-F238E27FC236}">
                  <a16:creationId xmlns:a16="http://schemas.microsoft.com/office/drawing/2014/main" id="{47FF1035-E85F-E241-9B8C-288B80FBAE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233" t="39709" r="9958" b="162"/>
            <a:stretch/>
          </p:blipFill>
          <p:spPr>
            <a:xfrm>
              <a:off x="4312170" y="958850"/>
              <a:ext cx="7879829" cy="4940300"/>
            </a:xfrm>
            <a:prstGeom prst="rect">
              <a:avLst/>
            </a:prstGeom>
          </p:spPr>
        </p:pic>
        <p:sp>
          <p:nvSpPr>
            <p:cNvPr id="8" name="Rectangle 7">
              <a:extLst>
                <a:ext uri="{FF2B5EF4-FFF2-40B4-BE49-F238E27FC236}">
                  <a16:creationId xmlns:a16="http://schemas.microsoft.com/office/drawing/2014/main" id="{DD15B80C-7E19-9347-B69B-21BC1DB87E97}"/>
                </a:ext>
              </a:extLst>
            </p:cNvPr>
            <p:cNvSpPr/>
            <p:nvPr/>
          </p:nvSpPr>
          <p:spPr>
            <a:xfrm>
              <a:off x="4312171" y="958850"/>
              <a:ext cx="7879829" cy="4940300"/>
            </a:xfrm>
            <a:prstGeom prst="rect">
              <a:avLst/>
            </a:prstGeom>
            <a:gradFill flip="none" rotWithShape="1">
              <a:gsLst>
                <a:gs pos="24000">
                  <a:schemeClr val="accent1"/>
                </a:gs>
                <a:gs pos="100000">
                  <a:schemeClr val="accent2">
                    <a:lumMod val="40000"/>
                    <a:lumOff val="60000"/>
                    <a:alpha val="5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Title 1">
              <a:extLst>
                <a:ext uri="{FF2B5EF4-FFF2-40B4-BE49-F238E27FC236}">
                  <a16:creationId xmlns:a16="http://schemas.microsoft.com/office/drawing/2014/main" id="{3491F185-623A-6D4C-9B40-34948B8B07FE}"/>
                </a:ext>
              </a:extLst>
            </p:cNvPr>
            <p:cNvSpPr txBox="1">
              <a:spLocks/>
            </p:cNvSpPr>
            <p:nvPr/>
          </p:nvSpPr>
          <p:spPr>
            <a:xfrm>
              <a:off x="5906033" y="4549140"/>
              <a:ext cx="5676367" cy="984885"/>
            </a:xfrm>
            <a:prstGeom prst="rect">
              <a:avLst/>
            </a:prstGeom>
          </p:spPr>
          <p:txBody>
            <a:bodyPr vert="horz" lIns="0" tIns="0" rIns="0" bIns="0" rtlCol="0" anchor="t" anchorCtr="0">
              <a:spAutoFit/>
            </a:bodyPr>
            <a:lstStyle>
              <a:lvl1pPr algn="l" defTabSz="914400" rtl="0" eaLnBrk="1" latinLnBrk="0" hangingPunct="1">
                <a:lnSpc>
                  <a:spcPct val="100000"/>
                </a:lnSpc>
                <a:spcBef>
                  <a:spcPct val="0"/>
                </a:spcBef>
                <a:buNone/>
                <a:defRPr sz="2800" b="1" i="0" u="none" kern="1200" cap="all" baseline="0">
                  <a:solidFill>
                    <a:schemeClr val="tx1">
                      <a:lumMod val="90000"/>
                      <a:lumOff val="10000"/>
                    </a:schemeClr>
                  </a:solidFill>
                  <a:latin typeface="+mj-lt"/>
                  <a:ea typeface="+mj-ea"/>
                  <a:cs typeface="+mj-cs"/>
                </a:defRPr>
              </a:lvl1pPr>
            </a:lstStyle>
            <a:p>
              <a:r>
                <a:rPr lang="en-US" sz="3200" cap="none" dirty="0">
                  <a:solidFill>
                    <a:schemeClr val="bg1"/>
                  </a:solidFill>
                </a:rPr>
                <a:t>A snapshot of immigration </a:t>
              </a:r>
              <a:br>
                <a:rPr lang="en-US" sz="3200" cap="none" dirty="0">
                  <a:solidFill>
                    <a:schemeClr val="bg1"/>
                  </a:solidFill>
                </a:rPr>
              </a:br>
              <a:r>
                <a:rPr lang="en-US" sz="3200" cap="none" dirty="0">
                  <a:solidFill>
                    <a:schemeClr val="bg1"/>
                  </a:solidFill>
                </a:rPr>
                <a:t>to Canada in 2019</a:t>
              </a:r>
            </a:p>
          </p:txBody>
        </p:sp>
      </p:grpSp>
      <p:sp>
        <p:nvSpPr>
          <p:cNvPr id="2" name="Title 1">
            <a:extLst>
              <a:ext uri="{FF2B5EF4-FFF2-40B4-BE49-F238E27FC236}">
                <a16:creationId xmlns:a16="http://schemas.microsoft.com/office/drawing/2014/main" id="{B7BBB93C-E56A-9646-AE6C-61D7F04A907A}"/>
              </a:ext>
            </a:extLst>
          </p:cNvPr>
          <p:cNvSpPr>
            <a:spLocks noGrp="1"/>
          </p:cNvSpPr>
          <p:nvPr>
            <p:ph type="title"/>
          </p:nvPr>
        </p:nvSpPr>
        <p:spPr>
          <a:xfrm>
            <a:off x="609600" y="219308"/>
            <a:ext cx="10972800" cy="618893"/>
          </a:xfrm>
        </p:spPr>
        <p:txBody>
          <a:bodyPr/>
          <a:lstStyle/>
          <a:p>
            <a:r>
              <a:rPr lang="en-US" dirty="0"/>
              <a:t>Who Are Regular Migrants to Canada?</a:t>
            </a:r>
          </a:p>
        </p:txBody>
      </p:sp>
      <p:sp>
        <p:nvSpPr>
          <p:cNvPr id="3" name="Footer Placeholder 2">
            <a:extLst>
              <a:ext uri="{FF2B5EF4-FFF2-40B4-BE49-F238E27FC236}">
                <a16:creationId xmlns:a16="http://schemas.microsoft.com/office/drawing/2014/main" id="{B02FC8D1-A9B8-DB4C-915F-244F8064A3F1}"/>
              </a:ext>
            </a:extLst>
          </p:cNvPr>
          <p:cNvSpPr>
            <a:spLocks noGrp="1"/>
          </p:cNvSpPr>
          <p:nvPr>
            <p:ph type="ftr" sz="quarter" idx="3"/>
          </p:nvPr>
        </p:nvSpPr>
        <p:spPr>
          <a:xfrm>
            <a:off x="609600" y="5807075"/>
            <a:ext cx="10972800" cy="365125"/>
          </a:xfrm>
        </p:spPr>
        <p:txBody>
          <a:bodyPr/>
          <a:lstStyle/>
          <a:p>
            <a:r>
              <a:rPr lang="en-US" dirty="0"/>
              <a:t>Source: https://</a:t>
            </a:r>
            <a:r>
              <a:rPr lang="en-US" dirty="0" err="1"/>
              <a:t>www.canada.ca</a:t>
            </a:r>
            <a:r>
              <a:rPr lang="en-US" dirty="0"/>
              <a:t>/</a:t>
            </a:r>
            <a:r>
              <a:rPr lang="en-US" dirty="0" err="1"/>
              <a:t>en</a:t>
            </a:r>
            <a:r>
              <a:rPr lang="en-US" dirty="0"/>
              <a:t>/immigration-refugees-citizenship/corporate/publications-manuals/annual-report-parliament-immigration-2020.html</a:t>
            </a:r>
            <a:endParaRPr lang="en-PH" dirty="0"/>
          </a:p>
        </p:txBody>
      </p:sp>
      <p:sp>
        <p:nvSpPr>
          <p:cNvPr id="16" name="Freeform 15">
            <a:extLst>
              <a:ext uri="{FF2B5EF4-FFF2-40B4-BE49-F238E27FC236}">
                <a16:creationId xmlns:a16="http://schemas.microsoft.com/office/drawing/2014/main" id="{6CD0549E-ECD7-A841-BDD0-98FF7E508719}"/>
              </a:ext>
            </a:extLst>
          </p:cNvPr>
          <p:cNvSpPr/>
          <p:nvPr/>
        </p:nvSpPr>
        <p:spPr>
          <a:xfrm>
            <a:off x="0" y="958850"/>
            <a:ext cx="5550877" cy="4940300"/>
          </a:xfrm>
          <a:custGeom>
            <a:avLst/>
            <a:gdLst>
              <a:gd name="connsiteX0" fmla="*/ 0 w 5550877"/>
              <a:gd name="connsiteY0" fmla="*/ 0 h 4940300"/>
              <a:gd name="connsiteX1" fmla="*/ 208856 w 5550877"/>
              <a:gd name="connsiteY1" fmla="*/ 0 h 4940300"/>
              <a:gd name="connsiteX2" fmla="*/ 1396503 w 5550877"/>
              <a:gd name="connsiteY2" fmla="*/ 0 h 4940300"/>
              <a:gd name="connsiteX3" fmla="*/ 4444503 w 5550877"/>
              <a:gd name="connsiteY3" fmla="*/ 0 h 4940300"/>
              <a:gd name="connsiteX4" fmla="*/ 5550877 w 5550877"/>
              <a:gd name="connsiteY4" fmla="*/ 4940300 h 4940300"/>
              <a:gd name="connsiteX5" fmla="*/ 2502877 w 5550877"/>
              <a:gd name="connsiteY5" fmla="*/ 4940300 h 4940300"/>
              <a:gd name="connsiteX6" fmla="*/ 208856 w 5550877"/>
              <a:gd name="connsiteY6" fmla="*/ 4940300 h 4940300"/>
              <a:gd name="connsiteX7" fmla="*/ 0 w 5550877"/>
              <a:gd name="connsiteY7" fmla="*/ 4940300 h 49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877" h="4940300">
                <a:moveTo>
                  <a:pt x="0" y="0"/>
                </a:moveTo>
                <a:lnTo>
                  <a:pt x="208856" y="0"/>
                </a:lnTo>
                <a:lnTo>
                  <a:pt x="1396503" y="0"/>
                </a:lnTo>
                <a:lnTo>
                  <a:pt x="4444503" y="0"/>
                </a:lnTo>
                <a:lnTo>
                  <a:pt x="5550877" y="4940300"/>
                </a:lnTo>
                <a:lnTo>
                  <a:pt x="2502877" y="4940300"/>
                </a:lnTo>
                <a:lnTo>
                  <a:pt x="208856" y="4940300"/>
                </a:lnTo>
                <a:lnTo>
                  <a:pt x="0" y="49403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pic>
        <p:nvPicPr>
          <p:cNvPr id="12" name="Picture 11" descr="Graphical user interface&#10;&#10;Description automatically generated">
            <a:extLst>
              <a:ext uri="{FF2B5EF4-FFF2-40B4-BE49-F238E27FC236}">
                <a16:creationId xmlns:a16="http://schemas.microsoft.com/office/drawing/2014/main" id="{E7DD264D-A681-C542-A87A-D10E68C645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31"/>
          <a:stretch/>
        </p:blipFill>
        <p:spPr>
          <a:xfrm>
            <a:off x="609600" y="1071307"/>
            <a:ext cx="3593123" cy="4715387"/>
          </a:xfrm>
          <a:prstGeom prst="rect">
            <a:avLst/>
          </a:prstGeom>
          <a:ln>
            <a:noFill/>
          </a:ln>
        </p:spPr>
      </p:pic>
    </p:spTree>
    <p:extLst>
      <p:ext uri="{BB962C8B-B14F-4D97-AF65-F5344CB8AC3E}">
        <p14:creationId xmlns:p14="http://schemas.microsoft.com/office/powerpoint/2010/main" val="364510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0D02-0884-F247-A547-C7ED286FEA91}"/>
              </a:ext>
            </a:extLst>
          </p:cNvPr>
          <p:cNvSpPr>
            <a:spLocks noGrp="1"/>
          </p:cNvSpPr>
          <p:nvPr>
            <p:ph type="title"/>
          </p:nvPr>
        </p:nvSpPr>
        <p:spPr/>
        <p:txBody>
          <a:bodyPr/>
          <a:lstStyle/>
          <a:p>
            <a:r>
              <a:rPr lang="en-US" dirty="0"/>
              <a:t>Top 10 Source Countries in 2019</a:t>
            </a:r>
          </a:p>
        </p:txBody>
      </p:sp>
      <p:sp>
        <p:nvSpPr>
          <p:cNvPr id="3" name="Footer Placeholder 2">
            <a:extLst>
              <a:ext uri="{FF2B5EF4-FFF2-40B4-BE49-F238E27FC236}">
                <a16:creationId xmlns:a16="http://schemas.microsoft.com/office/drawing/2014/main" id="{8AA1CBBD-AA70-534B-B6C1-1A1BD36FCDA7}"/>
              </a:ext>
            </a:extLst>
          </p:cNvPr>
          <p:cNvSpPr>
            <a:spLocks noGrp="1"/>
          </p:cNvSpPr>
          <p:nvPr>
            <p:ph type="ftr" sz="quarter" idx="3"/>
          </p:nvPr>
        </p:nvSpPr>
        <p:spPr/>
        <p:txBody>
          <a:bodyPr/>
          <a:lstStyle/>
          <a:p>
            <a:r>
              <a:rPr lang="en-US" dirty="0"/>
              <a:t>2019 Annual Report to Parliament on Immigration</a:t>
            </a:r>
          </a:p>
        </p:txBody>
      </p:sp>
      <p:cxnSp>
        <p:nvCxnSpPr>
          <p:cNvPr id="31" name="Straight Connector 30">
            <a:extLst>
              <a:ext uri="{FF2B5EF4-FFF2-40B4-BE49-F238E27FC236}">
                <a16:creationId xmlns:a16="http://schemas.microsoft.com/office/drawing/2014/main" id="{924B6ABC-8832-2543-878A-130F50C6C5A1}"/>
              </a:ext>
            </a:extLst>
          </p:cNvPr>
          <p:cNvCxnSpPr>
            <a:cxnSpLocks/>
          </p:cNvCxnSpPr>
          <p:nvPr/>
        </p:nvCxnSpPr>
        <p:spPr>
          <a:xfrm>
            <a:off x="1950951" y="4938550"/>
            <a:ext cx="0" cy="86852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06987D-B461-0140-879D-E48512317B12}"/>
              </a:ext>
            </a:extLst>
          </p:cNvPr>
          <p:cNvSpPr/>
          <p:nvPr/>
        </p:nvSpPr>
        <p:spPr>
          <a:xfrm flipH="1">
            <a:off x="2134183" y="1222876"/>
            <a:ext cx="1741660" cy="702756"/>
          </a:xfrm>
          <a:prstGeom prst="rect">
            <a:avLst/>
          </a:prstGeom>
        </p:spPr>
        <p:txBody>
          <a:bodyPr wrap="square" lIns="0" tIns="0" rIns="0" bIns="0" anchor="ctr">
            <a:noAutofit/>
          </a:bodyPr>
          <a:lstStyle/>
          <a:p>
            <a:r>
              <a:rPr lang="en-US" sz="2800" b="1" dirty="0">
                <a:solidFill>
                  <a:schemeClr val="accent1"/>
                </a:solidFill>
              </a:rPr>
              <a:t>27,818</a:t>
            </a:r>
          </a:p>
          <a:p>
            <a:r>
              <a:rPr lang="en-US" sz="1600" dirty="0">
                <a:solidFill>
                  <a:schemeClr val="bg2">
                    <a:lumMod val="25000"/>
                  </a:schemeClr>
                </a:solidFill>
              </a:rPr>
              <a:t>Philippines</a:t>
            </a:r>
            <a:endParaRPr lang="en-US" sz="1600" b="1" dirty="0">
              <a:solidFill>
                <a:schemeClr val="accent1"/>
              </a:solidFill>
            </a:endParaRPr>
          </a:p>
        </p:txBody>
      </p:sp>
      <p:sp>
        <p:nvSpPr>
          <p:cNvPr id="5" name="Rectangle 4">
            <a:extLst>
              <a:ext uri="{FF2B5EF4-FFF2-40B4-BE49-F238E27FC236}">
                <a16:creationId xmlns:a16="http://schemas.microsoft.com/office/drawing/2014/main" id="{ED0DED88-3ED5-614D-9E4E-8EFB96DEBE6C}"/>
              </a:ext>
            </a:extLst>
          </p:cNvPr>
          <p:cNvSpPr>
            <a:spLocks/>
          </p:cNvSpPr>
          <p:nvPr/>
        </p:nvSpPr>
        <p:spPr>
          <a:xfrm flipH="1">
            <a:off x="609599" y="1204861"/>
            <a:ext cx="1113692" cy="738786"/>
          </a:xfrm>
          <a:prstGeom prst="rect">
            <a:avLst/>
          </a:prstGeom>
          <a:blipFill dpi="0" rotWithShape="0">
            <a:blip r:embed="rId3" cstate="screen">
              <a:extLst>
                <a:ext uri="{28A0092B-C50C-407E-A947-70E740481C1C}">
                  <a14:useLocalDpi xmlns:a14="http://schemas.microsoft.com/office/drawing/2010/main"/>
                </a:ext>
              </a:extLst>
            </a:blip>
            <a:srcRect/>
            <a:stretch>
              <a:fillRect l="1" r="-33589"/>
            </a:stretch>
          </a:blip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dirty="0">
              <a:solidFill>
                <a:schemeClr val="tx1"/>
              </a:solidFill>
            </a:endParaRPr>
          </a:p>
        </p:txBody>
      </p:sp>
      <p:sp>
        <p:nvSpPr>
          <p:cNvPr id="6" name="Rectangle 5">
            <a:extLst>
              <a:ext uri="{FF2B5EF4-FFF2-40B4-BE49-F238E27FC236}">
                <a16:creationId xmlns:a16="http://schemas.microsoft.com/office/drawing/2014/main" id="{AA522D41-8D60-7C46-B935-98CBB8C9228F}"/>
              </a:ext>
            </a:extLst>
          </p:cNvPr>
          <p:cNvSpPr/>
          <p:nvPr/>
        </p:nvSpPr>
        <p:spPr>
          <a:xfrm flipH="1">
            <a:off x="5987461" y="1222876"/>
            <a:ext cx="1741660" cy="702756"/>
          </a:xfrm>
          <a:prstGeom prst="rect">
            <a:avLst/>
          </a:prstGeom>
        </p:spPr>
        <p:txBody>
          <a:bodyPr wrap="square" lIns="0" tIns="0" rIns="0" bIns="0" anchor="ctr">
            <a:noAutofit/>
          </a:bodyPr>
          <a:lstStyle/>
          <a:p>
            <a:r>
              <a:rPr lang="en-US" sz="2800" b="1" dirty="0">
                <a:solidFill>
                  <a:schemeClr val="accent1"/>
                </a:solidFill>
              </a:rPr>
              <a:t>85,593</a:t>
            </a:r>
          </a:p>
          <a:p>
            <a:r>
              <a:rPr lang="en-US" sz="1600" dirty="0">
                <a:solidFill>
                  <a:schemeClr val="bg2">
                    <a:lumMod val="25000"/>
                  </a:schemeClr>
                </a:solidFill>
              </a:rPr>
              <a:t>India</a:t>
            </a:r>
            <a:endParaRPr lang="en-US" sz="1600" b="1" dirty="0">
              <a:solidFill>
                <a:schemeClr val="accent2"/>
              </a:solidFill>
            </a:endParaRPr>
          </a:p>
        </p:txBody>
      </p:sp>
      <p:sp>
        <p:nvSpPr>
          <p:cNvPr id="7" name="Rectangle 6">
            <a:extLst>
              <a:ext uri="{FF2B5EF4-FFF2-40B4-BE49-F238E27FC236}">
                <a16:creationId xmlns:a16="http://schemas.microsoft.com/office/drawing/2014/main" id="{AD89A866-5C8B-1248-9463-401F59EEDFF6}"/>
              </a:ext>
            </a:extLst>
          </p:cNvPr>
          <p:cNvSpPr>
            <a:spLocks/>
          </p:cNvSpPr>
          <p:nvPr/>
        </p:nvSpPr>
        <p:spPr>
          <a:xfrm flipH="1">
            <a:off x="4461242" y="1204861"/>
            <a:ext cx="1113692" cy="738786"/>
          </a:xfrm>
          <a:prstGeom prst="rect">
            <a:avLst/>
          </a:prstGeom>
          <a:blipFill>
            <a:blip r:embed="rId4" cstate="screen">
              <a:extLst>
                <a:ext uri="{28A0092B-C50C-407E-A947-70E740481C1C}">
                  <a14:useLocalDpi xmlns:a14="http://schemas.microsoft.com/office/drawing/2010/main"/>
                </a:ext>
              </a:extLst>
            </a:blip>
            <a:srcRect/>
            <a:stretch>
              <a:fillRect l="334" r="-148"/>
            </a:stretch>
          </a:blip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solidFill>
                <a:schemeClr val="tx1"/>
              </a:solidFill>
            </a:endParaRPr>
          </a:p>
        </p:txBody>
      </p:sp>
      <p:sp>
        <p:nvSpPr>
          <p:cNvPr id="8" name="Rectangle 7">
            <a:extLst>
              <a:ext uri="{FF2B5EF4-FFF2-40B4-BE49-F238E27FC236}">
                <a16:creationId xmlns:a16="http://schemas.microsoft.com/office/drawing/2014/main" id="{854CF206-5AB6-E845-990D-1BB784F64FC7}"/>
              </a:ext>
            </a:extLst>
          </p:cNvPr>
          <p:cNvSpPr/>
          <p:nvPr/>
        </p:nvSpPr>
        <p:spPr>
          <a:xfrm flipH="1">
            <a:off x="9840738" y="1222876"/>
            <a:ext cx="1741660" cy="702756"/>
          </a:xfrm>
          <a:prstGeom prst="rect">
            <a:avLst/>
          </a:prstGeom>
        </p:spPr>
        <p:txBody>
          <a:bodyPr wrap="square" lIns="0" tIns="0" rIns="0" bIns="0" anchor="ctr">
            <a:noAutofit/>
          </a:bodyPr>
          <a:lstStyle/>
          <a:p>
            <a:r>
              <a:rPr lang="en-US" sz="2800" b="1" dirty="0">
                <a:solidFill>
                  <a:schemeClr val="accent1"/>
                </a:solidFill>
              </a:rPr>
              <a:t>10,121</a:t>
            </a:r>
          </a:p>
          <a:p>
            <a:r>
              <a:rPr lang="en-US" sz="1600" dirty="0">
                <a:solidFill>
                  <a:schemeClr val="bg2">
                    <a:lumMod val="25000"/>
                  </a:schemeClr>
                </a:solidFill>
              </a:rPr>
              <a:t>Syria</a:t>
            </a:r>
            <a:endParaRPr lang="en-US" sz="1600" b="1" dirty="0">
              <a:solidFill>
                <a:schemeClr val="accent1"/>
              </a:solidFill>
            </a:endParaRPr>
          </a:p>
        </p:txBody>
      </p:sp>
      <p:sp>
        <p:nvSpPr>
          <p:cNvPr id="9" name="Rectangle 8">
            <a:extLst>
              <a:ext uri="{FF2B5EF4-FFF2-40B4-BE49-F238E27FC236}">
                <a16:creationId xmlns:a16="http://schemas.microsoft.com/office/drawing/2014/main" id="{AD460394-40F9-0244-973E-632E4E200BFD}"/>
              </a:ext>
            </a:extLst>
          </p:cNvPr>
          <p:cNvSpPr>
            <a:spLocks/>
          </p:cNvSpPr>
          <p:nvPr/>
        </p:nvSpPr>
        <p:spPr>
          <a:xfrm flipH="1">
            <a:off x="8314519" y="1204861"/>
            <a:ext cx="1113692" cy="738786"/>
          </a:xfrm>
          <a:prstGeom prst="rect">
            <a:avLst/>
          </a:prstGeom>
          <a:blipFill>
            <a:blip r:embed="rId5" cstate="screen">
              <a:extLst>
                <a:ext uri="{28A0092B-C50C-407E-A947-70E740481C1C}">
                  <a14:useLocalDpi xmlns:a14="http://schemas.microsoft.com/office/drawing/2010/main"/>
                </a:ext>
              </a:extLst>
            </a:blip>
            <a:srcRect/>
            <a:stretch>
              <a:fillRect l="2" r="159"/>
            </a:stretch>
          </a:blip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solidFill>
                <a:schemeClr val="tx1"/>
              </a:solidFill>
            </a:endParaRPr>
          </a:p>
        </p:txBody>
      </p:sp>
      <p:sp>
        <p:nvSpPr>
          <p:cNvPr id="10" name="Rectangle 9">
            <a:extLst>
              <a:ext uri="{FF2B5EF4-FFF2-40B4-BE49-F238E27FC236}">
                <a16:creationId xmlns:a16="http://schemas.microsoft.com/office/drawing/2014/main" id="{B6789422-DA39-F94E-9814-5A9097586079}"/>
              </a:ext>
            </a:extLst>
          </p:cNvPr>
          <p:cNvSpPr/>
          <p:nvPr/>
        </p:nvSpPr>
        <p:spPr>
          <a:xfrm flipH="1">
            <a:off x="2135814" y="5020527"/>
            <a:ext cx="1741660" cy="704570"/>
          </a:xfrm>
          <a:prstGeom prst="rect">
            <a:avLst/>
          </a:prstGeom>
        </p:spPr>
        <p:txBody>
          <a:bodyPr wrap="square" lIns="0" tIns="0" rIns="0" bIns="0" anchor="ctr">
            <a:noAutofit/>
          </a:bodyPr>
          <a:lstStyle/>
          <a:p>
            <a:r>
              <a:rPr lang="en-US" sz="2800" b="1" dirty="0">
                <a:solidFill>
                  <a:schemeClr val="accent1"/>
                </a:solidFill>
              </a:rPr>
              <a:t>30,246</a:t>
            </a:r>
          </a:p>
          <a:p>
            <a:r>
              <a:rPr lang="en-US" sz="1600" dirty="0">
                <a:solidFill>
                  <a:schemeClr val="bg2">
                    <a:lumMod val="25000"/>
                  </a:schemeClr>
                </a:solidFill>
              </a:rPr>
              <a:t>China</a:t>
            </a:r>
            <a:endParaRPr lang="en-US" sz="1600" b="1" dirty="0">
              <a:solidFill>
                <a:schemeClr val="accent2"/>
              </a:solidFill>
            </a:endParaRPr>
          </a:p>
        </p:txBody>
      </p:sp>
      <p:sp>
        <p:nvSpPr>
          <p:cNvPr id="11" name="Rectangle 10">
            <a:extLst>
              <a:ext uri="{FF2B5EF4-FFF2-40B4-BE49-F238E27FC236}">
                <a16:creationId xmlns:a16="http://schemas.microsoft.com/office/drawing/2014/main" id="{2C0F13DF-6CAD-D048-8440-30DB5F347357}"/>
              </a:ext>
            </a:extLst>
          </p:cNvPr>
          <p:cNvSpPr>
            <a:spLocks/>
          </p:cNvSpPr>
          <p:nvPr/>
        </p:nvSpPr>
        <p:spPr>
          <a:xfrm flipH="1">
            <a:off x="609600" y="5003419"/>
            <a:ext cx="1113692" cy="738786"/>
          </a:xfrm>
          <a:prstGeom prst="rect">
            <a:avLst/>
          </a:prstGeom>
          <a:blipFill dpi="0" rotWithShape="0">
            <a:blip r:embed="rId6" cstate="screen">
              <a:extLst>
                <a:ext uri="{28A0092B-C50C-407E-A947-70E740481C1C}">
                  <a14:useLocalDpi xmlns:a14="http://schemas.microsoft.com/office/drawing/2010/main"/>
                </a:ext>
              </a:extLst>
            </a:blip>
            <a:srcRect/>
            <a:stretch>
              <a:fillRect l="-93" r="280"/>
            </a:stretch>
          </a:blip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dirty="0">
              <a:solidFill>
                <a:schemeClr val="tx1"/>
              </a:solidFill>
            </a:endParaRPr>
          </a:p>
        </p:txBody>
      </p:sp>
      <p:sp>
        <p:nvSpPr>
          <p:cNvPr id="12" name="Rectangle 11">
            <a:extLst>
              <a:ext uri="{FF2B5EF4-FFF2-40B4-BE49-F238E27FC236}">
                <a16:creationId xmlns:a16="http://schemas.microsoft.com/office/drawing/2014/main" id="{6966BFD0-3764-C54F-B7B9-D009145A4442}"/>
              </a:ext>
            </a:extLst>
          </p:cNvPr>
          <p:cNvSpPr/>
          <p:nvPr/>
        </p:nvSpPr>
        <p:spPr>
          <a:xfrm flipH="1">
            <a:off x="2135825" y="2486925"/>
            <a:ext cx="1741092" cy="704570"/>
          </a:xfrm>
          <a:prstGeom prst="rect">
            <a:avLst/>
          </a:prstGeom>
        </p:spPr>
        <p:txBody>
          <a:bodyPr wrap="square" lIns="0" tIns="0" rIns="0" bIns="0" anchor="ctr">
            <a:noAutofit/>
          </a:bodyPr>
          <a:lstStyle/>
          <a:p>
            <a:r>
              <a:rPr lang="en-US" sz="2800" b="1" dirty="0">
                <a:solidFill>
                  <a:schemeClr val="accent1"/>
                </a:solidFill>
              </a:rPr>
              <a:t>10,793</a:t>
            </a:r>
          </a:p>
          <a:p>
            <a:r>
              <a:rPr lang="en-US" sz="1600" dirty="0">
                <a:solidFill>
                  <a:schemeClr val="bg2">
                    <a:lumMod val="25000"/>
                  </a:schemeClr>
                </a:solidFill>
              </a:rPr>
              <a:t>Pakistan</a:t>
            </a:r>
          </a:p>
        </p:txBody>
      </p:sp>
      <p:sp>
        <p:nvSpPr>
          <p:cNvPr id="13" name="Rectangle 12">
            <a:extLst>
              <a:ext uri="{FF2B5EF4-FFF2-40B4-BE49-F238E27FC236}">
                <a16:creationId xmlns:a16="http://schemas.microsoft.com/office/drawing/2014/main" id="{56769AD5-6830-C148-A971-21E86DA46160}"/>
              </a:ext>
            </a:extLst>
          </p:cNvPr>
          <p:cNvSpPr>
            <a:spLocks/>
          </p:cNvSpPr>
          <p:nvPr/>
        </p:nvSpPr>
        <p:spPr>
          <a:xfrm flipH="1">
            <a:off x="609599" y="2469817"/>
            <a:ext cx="1113692" cy="738786"/>
          </a:xfrm>
          <a:prstGeom prst="rect">
            <a:avLst/>
          </a:prstGeom>
          <a:blipFill dpi="0" rotWithShape="0">
            <a:blip r:embed="rId7" cstate="screen">
              <a:extLst>
                <a:ext uri="{28A0092B-C50C-407E-A947-70E740481C1C}">
                  <a14:useLocalDpi xmlns:a14="http://schemas.microsoft.com/office/drawing/2010/main"/>
                </a:ext>
              </a:extLst>
            </a:blip>
            <a:srcRect/>
            <a:stretch>
              <a:fillRect l="-23894" t="-12406" r="328" b="-12406"/>
            </a:stretch>
          </a:blip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solidFill>
                <a:schemeClr val="tx1"/>
              </a:solidFill>
            </a:endParaRPr>
          </a:p>
        </p:txBody>
      </p:sp>
      <p:sp>
        <p:nvSpPr>
          <p:cNvPr id="14" name="Rectangle 13">
            <a:extLst>
              <a:ext uri="{FF2B5EF4-FFF2-40B4-BE49-F238E27FC236}">
                <a16:creationId xmlns:a16="http://schemas.microsoft.com/office/drawing/2014/main" id="{EBEAB1EF-7BF4-E449-BA9C-080286A8E020}"/>
              </a:ext>
            </a:extLst>
          </p:cNvPr>
          <p:cNvSpPr/>
          <p:nvPr/>
        </p:nvSpPr>
        <p:spPr>
          <a:xfrm>
            <a:off x="2134183" y="3751881"/>
            <a:ext cx="1741660" cy="704570"/>
          </a:xfrm>
          <a:prstGeom prst="rect">
            <a:avLst/>
          </a:prstGeom>
        </p:spPr>
        <p:txBody>
          <a:bodyPr wrap="square" lIns="0" tIns="0" rIns="0" bIns="0" anchor="ctr">
            <a:noAutofit/>
          </a:bodyPr>
          <a:lstStyle/>
          <a:p>
            <a:r>
              <a:rPr lang="en-US" sz="2800" b="1" dirty="0">
                <a:solidFill>
                  <a:schemeClr val="accent1"/>
                </a:solidFill>
              </a:rPr>
              <a:t>10,780</a:t>
            </a:r>
          </a:p>
          <a:p>
            <a:r>
              <a:rPr lang="en-US" sz="1600" dirty="0">
                <a:solidFill>
                  <a:schemeClr val="bg2">
                    <a:lumMod val="25000"/>
                  </a:schemeClr>
                </a:solidFill>
              </a:rPr>
              <a:t>USA</a:t>
            </a:r>
          </a:p>
        </p:txBody>
      </p:sp>
      <p:sp>
        <p:nvSpPr>
          <p:cNvPr id="15" name="Rectangle 14">
            <a:extLst>
              <a:ext uri="{FF2B5EF4-FFF2-40B4-BE49-F238E27FC236}">
                <a16:creationId xmlns:a16="http://schemas.microsoft.com/office/drawing/2014/main" id="{B7F7810A-7A90-C546-AC04-0CE5E2CF615B}"/>
              </a:ext>
            </a:extLst>
          </p:cNvPr>
          <p:cNvSpPr>
            <a:spLocks/>
          </p:cNvSpPr>
          <p:nvPr/>
        </p:nvSpPr>
        <p:spPr>
          <a:xfrm>
            <a:off x="613063" y="3734773"/>
            <a:ext cx="1113692" cy="738786"/>
          </a:xfrm>
          <a:prstGeom prst="rect">
            <a:avLst/>
          </a:prstGeom>
          <a:blipFill>
            <a:blip r:embed="rId8" cstate="screen">
              <a:extLst>
                <a:ext uri="{28A0092B-C50C-407E-A947-70E740481C1C}">
                  <a14:useLocalDpi xmlns:a14="http://schemas.microsoft.com/office/drawing/2010/main"/>
                </a:ext>
              </a:extLst>
            </a:blip>
            <a:srcRect/>
            <a:stretch>
              <a:fillRect l="949" r="-1053"/>
            </a:stretch>
          </a:blip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Rectangle 15">
            <a:extLst>
              <a:ext uri="{FF2B5EF4-FFF2-40B4-BE49-F238E27FC236}">
                <a16:creationId xmlns:a16="http://schemas.microsoft.com/office/drawing/2014/main" id="{994D033A-DFCA-644B-A182-DBFC800F165A}"/>
              </a:ext>
            </a:extLst>
          </p:cNvPr>
          <p:cNvSpPr/>
          <p:nvPr/>
        </p:nvSpPr>
        <p:spPr>
          <a:xfrm>
            <a:off x="5987461" y="2486925"/>
            <a:ext cx="1741660" cy="704570"/>
          </a:xfrm>
          <a:prstGeom prst="rect">
            <a:avLst/>
          </a:prstGeom>
        </p:spPr>
        <p:txBody>
          <a:bodyPr wrap="square" lIns="0" tIns="0" rIns="0" bIns="0" anchor="ctr">
            <a:noAutofit/>
          </a:bodyPr>
          <a:lstStyle/>
          <a:p>
            <a:r>
              <a:rPr lang="en-US" sz="2800" b="1" dirty="0">
                <a:solidFill>
                  <a:schemeClr val="accent1"/>
                </a:solidFill>
              </a:rPr>
              <a:t>6,056</a:t>
            </a:r>
          </a:p>
          <a:p>
            <a:r>
              <a:rPr lang="en-US" sz="1600" dirty="0">
                <a:solidFill>
                  <a:schemeClr val="bg2">
                    <a:lumMod val="25000"/>
                  </a:schemeClr>
                </a:solidFill>
              </a:rPr>
              <a:t>Iran</a:t>
            </a:r>
          </a:p>
        </p:txBody>
      </p:sp>
      <p:sp>
        <p:nvSpPr>
          <p:cNvPr id="17" name="Rectangle 16">
            <a:extLst>
              <a:ext uri="{FF2B5EF4-FFF2-40B4-BE49-F238E27FC236}">
                <a16:creationId xmlns:a16="http://schemas.microsoft.com/office/drawing/2014/main" id="{383D1B2E-A387-C14B-9976-8DABF46C2429}"/>
              </a:ext>
            </a:extLst>
          </p:cNvPr>
          <p:cNvSpPr>
            <a:spLocks/>
          </p:cNvSpPr>
          <p:nvPr/>
        </p:nvSpPr>
        <p:spPr>
          <a:xfrm>
            <a:off x="4466692" y="2469817"/>
            <a:ext cx="1113692" cy="738786"/>
          </a:xfrm>
          <a:prstGeom prst="rect">
            <a:avLst/>
          </a:prstGeom>
          <a:blipFill dpi="0" rotWithShape="1">
            <a:blip r:embed="rId9" cstate="screen">
              <a:extLst>
                <a:ext uri="{28A0092B-C50C-407E-A947-70E740481C1C}">
                  <a14:useLocalDpi xmlns:a14="http://schemas.microsoft.com/office/drawing/2010/main"/>
                </a:ext>
              </a:extLst>
            </a:blip>
            <a:srcRect/>
            <a:stretch>
              <a:fillRect l="538" r="378"/>
            </a:stretch>
          </a:blip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Rectangle 17">
            <a:extLst>
              <a:ext uri="{FF2B5EF4-FFF2-40B4-BE49-F238E27FC236}">
                <a16:creationId xmlns:a16="http://schemas.microsoft.com/office/drawing/2014/main" id="{76023EC2-3609-7145-B254-76793D428908}"/>
              </a:ext>
            </a:extLst>
          </p:cNvPr>
          <p:cNvSpPr/>
          <p:nvPr/>
        </p:nvSpPr>
        <p:spPr>
          <a:xfrm>
            <a:off x="9840738" y="2486925"/>
            <a:ext cx="1741660" cy="704570"/>
          </a:xfrm>
          <a:prstGeom prst="rect">
            <a:avLst/>
          </a:prstGeom>
        </p:spPr>
        <p:txBody>
          <a:bodyPr wrap="square" lIns="0" tIns="0" rIns="0" bIns="0" anchor="ctr">
            <a:noAutofit/>
          </a:bodyPr>
          <a:lstStyle/>
          <a:p>
            <a:r>
              <a:rPr lang="en-US" sz="2800" b="1" dirty="0">
                <a:solidFill>
                  <a:schemeClr val="accent1"/>
                </a:solidFill>
              </a:rPr>
              <a:t>7,030</a:t>
            </a:r>
          </a:p>
          <a:p>
            <a:r>
              <a:rPr lang="en-US" sz="1600" dirty="0">
                <a:solidFill>
                  <a:schemeClr val="bg2">
                    <a:lumMod val="25000"/>
                  </a:schemeClr>
                </a:solidFill>
              </a:rPr>
              <a:t>Eritrea</a:t>
            </a:r>
          </a:p>
        </p:txBody>
      </p:sp>
      <p:sp>
        <p:nvSpPr>
          <p:cNvPr id="19" name="Rectangle 18">
            <a:extLst>
              <a:ext uri="{FF2B5EF4-FFF2-40B4-BE49-F238E27FC236}">
                <a16:creationId xmlns:a16="http://schemas.microsoft.com/office/drawing/2014/main" id="{6CC4A4C8-E576-0A46-AA77-A3423DEE4B5F}"/>
              </a:ext>
            </a:extLst>
          </p:cNvPr>
          <p:cNvSpPr>
            <a:spLocks/>
          </p:cNvSpPr>
          <p:nvPr/>
        </p:nvSpPr>
        <p:spPr>
          <a:xfrm>
            <a:off x="8314519" y="2469817"/>
            <a:ext cx="1113692" cy="738786"/>
          </a:xfrm>
          <a:prstGeom prst="rect">
            <a:avLst/>
          </a:prstGeom>
          <a:blipFill>
            <a:blip r:embed="rId10" cstate="screen">
              <a:extLst>
                <a:ext uri="{28A0092B-C50C-407E-A947-70E740481C1C}">
                  <a14:useLocalDpi xmlns:a14="http://schemas.microsoft.com/office/drawing/2010/main"/>
                </a:ext>
              </a:extLst>
            </a:blip>
            <a:srcRect/>
            <a:stretch>
              <a:fillRect l="-172" r="-689"/>
            </a:stretch>
          </a:blip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0" name="Straight Connector 19">
            <a:extLst>
              <a:ext uri="{FF2B5EF4-FFF2-40B4-BE49-F238E27FC236}">
                <a16:creationId xmlns:a16="http://schemas.microsoft.com/office/drawing/2014/main" id="{15AB8646-9C96-FF4B-BA2F-6F14F7803D45}"/>
              </a:ext>
            </a:extLst>
          </p:cNvPr>
          <p:cNvCxnSpPr>
            <a:cxnSpLocks/>
          </p:cNvCxnSpPr>
          <p:nvPr/>
        </p:nvCxnSpPr>
        <p:spPr>
          <a:xfrm>
            <a:off x="609599" y="2206732"/>
            <a:ext cx="326624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8439AE-5A8F-984C-A5E9-1155A3C31CC4}"/>
              </a:ext>
            </a:extLst>
          </p:cNvPr>
          <p:cNvCxnSpPr>
            <a:cxnSpLocks/>
          </p:cNvCxnSpPr>
          <p:nvPr/>
        </p:nvCxnSpPr>
        <p:spPr>
          <a:xfrm>
            <a:off x="4462876" y="2206732"/>
            <a:ext cx="326624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F493C4-1CE5-FC42-8CE6-5AE8160E207E}"/>
              </a:ext>
            </a:extLst>
          </p:cNvPr>
          <p:cNvCxnSpPr>
            <a:cxnSpLocks/>
          </p:cNvCxnSpPr>
          <p:nvPr/>
        </p:nvCxnSpPr>
        <p:spPr>
          <a:xfrm>
            <a:off x="8316153" y="2206732"/>
            <a:ext cx="326624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AA2FF1-5C48-6240-AE2C-A43402D19667}"/>
              </a:ext>
            </a:extLst>
          </p:cNvPr>
          <p:cNvCxnSpPr>
            <a:cxnSpLocks/>
          </p:cNvCxnSpPr>
          <p:nvPr/>
        </p:nvCxnSpPr>
        <p:spPr>
          <a:xfrm>
            <a:off x="1950951" y="1143683"/>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52B1B2-637E-5A42-9442-923E75988EBF}"/>
              </a:ext>
            </a:extLst>
          </p:cNvPr>
          <p:cNvCxnSpPr>
            <a:cxnSpLocks/>
          </p:cNvCxnSpPr>
          <p:nvPr/>
        </p:nvCxnSpPr>
        <p:spPr>
          <a:xfrm>
            <a:off x="5805602" y="1143683"/>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2F3E02-487C-DE4D-9578-F699D3EF8D75}"/>
              </a:ext>
            </a:extLst>
          </p:cNvPr>
          <p:cNvCxnSpPr>
            <a:cxnSpLocks/>
          </p:cNvCxnSpPr>
          <p:nvPr/>
        </p:nvCxnSpPr>
        <p:spPr>
          <a:xfrm>
            <a:off x="9658879" y="1143683"/>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52F1512-CD01-EB44-AD96-2708CC93C720}"/>
              </a:ext>
            </a:extLst>
          </p:cNvPr>
          <p:cNvCxnSpPr>
            <a:cxnSpLocks/>
          </p:cNvCxnSpPr>
          <p:nvPr/>
        </p:nvCxnSpPr>
        <p:spPr>
          <a:xfrm>
            <a:off x="609599" y="3471688"/>
            <a:ext cx="326624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630CFE4-C6DF-BA42-8A9A-CF99A59F1281}"/>
              </a:ext>
            </a:extLst>
          </p:cNvPr>
          <p:cNvCxnSpPr>
            <a:cxnSpLocks/>
          </p:cNvCxnSpPr>
          <p:nvPr/>
        </p:nvCxnSpPr>
        <p:spPr>
          <a:xfrm>
            <a:off x="4462876" y="3471688"/>
            <a:ext cx="326624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A941F5D-011B-8D42-98AF-7B705860BF66}"/>
              </a:ext>
            </a:extLst>
          </p:cNvPr>
          <p:cNvCxnSpPr>
            <a:cxnSpLocks/>
          </p:cNvCxnSpPr>
          <p:nvPr/>
        </p:nvCxnSpPr>
        <p:spPr>
          <a:xfrm>
            <a:off x="609599" y="4736644"/>
            <a:ext cx="326624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0EF05A-0677-DB46-AFD9-573F61FCCDA1}"/>
              </a:ext>
            </a:extLst>
          </p:cNvPr>
          <p:cNvCxnSpPr>
            <a:cxnSpLocks/>
          </p:cNvCxnSpPr>
          <p:nvPr/>
        </p:nvCxnSpPr>
        <p:spPr>
          <a:xfrm>
            <a:off x="1950951" y="2408639"/>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1A3B68-D66B-A74E-AAB1-28735C4D0A5B}"/>
              </a:ext>
            </a:extLst>
          </p:cNvPr>
          <p:cNvCxnSpPr>
            <a:cxnSpLocks/>
          </p:cNvCxnSpPr>
          <p:nvPr/>
        </p:nvCxnSpPr>
        <p:spPr>
          <a:xfrm>
            <a:off x="1950951" y="3673595"/>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E069F93-1EFC-7740-B60D-0204DA97CEB5}"/>
              </a:ext>
            </a:extLst>
          </p:cNvPr>
          <p:cNvCxnSpPr>
            <a:cxnSpLocks/>
          </p:cNvCxnSpPr>
          <p:nvPr/>
        </p:nvCxnSpPr>
        <p:spPr>
          <a:xfrm>
            <a:off x="5805602" y="2408639"/>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117C4F-D1B2-EC44-BF47-A5E94E31D193}"/>
              </a:ext>
            </a:extLst>
          </p:cNvPr>
          <p:cNvCxnSpPr>
            <a:cxnSpLocks/>
          </p:cNvCxnSpPr>
          <p:nvPr/>
        </p:nvCxnSpPr>
        <p:spPr>
          <a:xfrm>
            <a:off x="9658879" y="2408639"/>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Picture 2">
            <a:extLst>
              <a:ext uri="{FF2B5EF4-FFF2-40B4-BE49-F238E27FC236}">
                <a16:creationId xmlns:a16="http://schemas.microsoft.com/office/drawing/2014/main" id="{C600D3B0-E93F-F641-A10C-00895CCDB5C4}"/>
              </a:ext>
            </a:extLst>
          </p:cNvPr>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54101" y="3734773"/>
            <a:ext cx="1113692" cy="7387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lag of Korea, South | Britannica">
            <a:extLst>
              <a:ext uri="{FF2B5EF4-FFF2-40B4-BE49-F238E27FC236}">
                <a16:creationId xmlns:a16="http://schemas.microsoft.com/office/drawing/2014/main" id="{914D537E-18D3-094E-AF3A-76D88FDBAE95}"/>
              </a:ext>
            </a:extLst>
          </p:cNvPr>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314519" y="3734773"/>
            <a:ext cx="1113692" cy="73878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6D498327-03D4-6A4D-AABE-5B3352BDD5B8}"/>
              </a:ext>
            </a:extLst>
          </p:cNvPr>
          <p:cNvCxnSpPr>
            <a:cxnSpLocks/>
          </p:cNvCxnSpPr>
          <p:nvPr/>
        </p:nvCxnSpPr>
        <p:spPr>
          <a:xfrm>
            <a:off x="8316153" y="3471688"/>
            <a:ext cx="326624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22D1F9F-DEFB-D148-B7E2-1BAFD8E7856C}"/>
              </a:ext>
            </a:extLst>
          </p:cNvPr>
          <p:cNvSpPr/>
          <p:nvPr/>
        </p:nvSpPr>
        <p:spPr>
          <a:xfrm>
            <a:off x="5987461" y="3751881"/>
            <a:ext cx="1741660" cy="704570"/>
          </a:xfrm>
          <a:prstGeom prst="rect">
            <a:avLst/>
          </a:prstGeom>
        </p:spPr>
        <p:txBody>
          <a:bodyPr wrap="square" lIns="0" tIns="0" rIns="0" bIns="0" anchor="ctr">
            <a:noAutofit/>
          </a:bodyPr>
          <a:lstStyle/>
          <a:p>
            <a:r>
              <a:rPr lang="en-US" sz="2800" b="1" dirty="0">
                <a:solidFill>
                  <a:schemeClr val="accent1"/>
                </a:solidFill>
              </a:rPr>
              <a:t>12,602</a:t>
            </a:r>
          </a:p>
          <a:p>
            <a:r>
              <a:rPr lang="en-US" sz="1600" dirty="0"/>
              <a:t>Nigeria</a:t>
            </a:r>
          </a:p>
        </p:txBody>
      </p:sp>
      <p:cxnSp>
        <p:nvCxnSpPr>
          <p:cNvPr id="38" name="Straight Connector 37">
            <a:extLst>
              <a:ext uri="{FF2B5EF4-FFF2-40B4-BE49-F238E27FC236}">
                <a16:creationId xmlns:a16="http://schemas.microsoft.com/office/drawing/2014/main" id="{83962C63-84F1-8749-9CEF-9F5844DBF631}"/>
              </a:ext>
            </a:extLst>
          </p:cNvPr>
          <p:cNvCxnSpPr>
            <a:cxnSpLocks/>
          </p:cNvCxnSpPr>
          <p:nvPr/>
        </p:nvCxnSpPr>
        <p:spPr>
          <a:xfrm>
            <a:off x="5805602" y="3673595"/>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800FE2-DD46-6C49-A112-D21A7232C6EF}"/>
              </a:ext>
            </a:extLst>
          </p:cNvPr>
          <p:cNvCxnSpPr>
            <a:cxnSpLocks/>
          </p:cNvCxnSpPr>
          <p:nvPr/>
        </p:nvCxnSpPr>
        <p:spPr>
          <a:xfrm>
            <a:off x="9658879" y="3673595"/>
            <a:ext cx="0" cy="86114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CE91CD0-163B-B749-A1CC-6DFBF3B8DA5B}"/>
              </a:ext>
            </a:extLst>
          </p:cNvPr>
          <p:cNvSpPr/>
          <p:nvPr/>
        </p:nvSpPr>
        <p:spPr>
          <a:xfrm>
            <a:off x="9840738" y="3751881"/>
            <a:ext cx="1741660" cy="704570"/>
          </a:xfrm>
          <a:prstGeom prst="rect">
            <a:avLst/>
          </a:prstGeom>
        </p:spPr>
        <p:txBody>
          <a:bodyPr wrap="square" lIns="0" tIns="0" rIns="0" bIns="0" anchor="ctr">
            <a:noAutofit/>
          </a:bodyPr>
          <a:lstStyle/>
          <a:p>
            <a:r>
              <a:rPr lang="en-US" sz="2800" b="1" dirty="0">
                <a:solidFill>
                  <a:schemeClr val="accent1"/>
                </a:solidFill>
              </a:rPr>
              <a:t>6,103</a:t>
            </a:r>
          </a:p>
          <a:p>
            <a:r>
              <a:rPr lang="en-US" sz="1600" dirty="0">
                <a:solidFill>
                  <a:schemeClr val="bg2">
                    <a:lumMod val="25000"/>
                  </a:schemeClr>
                </a:solidFill>
              </a:rPr>
              <a:t>Korea</a:t>
            </a:r>
          </a:p>
        </p:txBody>
      </p:sp>
    </p:spTree>
    <p:extLst>
      <p:ext uri="{BB962C8B-B14F-4D97-AF65-F5344CB8AC3E}">
        <p14:creationId xmlns:p14="http://schemas.microsoft.com/office/powerpoint/2010/main" val="11536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outHorizontal)">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6" presetClass="entr" presetSubtype="4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Horizontal)">
                                      <p:cBhvr>
                                        <p:cTn id="27" dur="500"/>
                                        <p:tgtEl>
                                          <p:spTgt spid="2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6" presetClass="entr" presetSubtype="42"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outHorizontal)">
                                      <p:cBhvr>
                                        <p:cTn id="43" dur="500"/>
                                        <p:tgtEl>
                                          <p:spTgt spid="30"/>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6500"/>
                            </p:stCondLst>
                            <p:childTnLst>
                              <p:par>
                                <p:cTn id="57" presetID="16" presetClass="entr" presetSubtype="42"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Horizontal)">
                                      <p:cBhvr>
                                        <p:cTn id="59" dur="500"/>
                                        <p:tgtEl>
                                          <p:spTgt spid="31"/>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par>
                          <p:cTn id="68" fill="hold">
                            <p:stCondLst>
                              <p:cond delay="8000"/>
                            </p:stCondLst>
                            <p:childTnLst>
                              <p:par>
                                <p:cTn id="69" presetID="16" presetClass="entr" presetSubtype="42"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outHorizontal)">
                                      <p:cBhvr>
                                        <p:cTn id="71" dur="500"/>
                                        <p:tgtEl>
                                          <p:spTgt spid="24"/>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par>
                          <p:cTn id="84" fill="hold">
                            <p:stCondLst>
                              <p:cond delay="10000"/>
                            </p:stCondLst>
                            <p:childTnLst>
                              <p:par>
                                <p:cTn id="85" presetID="16" presetClass="entr" presetSubtype="42"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outHorizontal)">
                                      <p:cBhvr>
                                        <p:cTn id="87" dur="500"/>
                                        <p:tgtEl>
                                          <p:spTgt spid="32"/>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left)">
                                      <p:cBhvr>
                                        <p:cTn id="95" dur="500"/>
                                        <p:tgtEl>
                                          <p:spTgt spid="27"/>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par>
                          <p:cTn id="100" fill="hold">
                            <p:stCondLst>
                              <p:cond delay="12000"/>
                            </p:stCondLst>
                            <p:childTnLst>
                              <p:par>
                                <p:cTn id="101" presetID="16" presetClass="entr" presetSubtype="42" fill="hold" nodeType="after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barn(outHorizontal)">
                                      <p:cBhvr>
                                        <p:cTn id="103" dur="500"/>
                                        <p:tgtEl>
                                          <p:spTgt spid="38"/>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childTnLst>
                          </p:cTn>
                        </p:par>
                        <p:par>
                          <p:cTn id="112" fill="hold">
                            <p:stCondLst>
                              <p:cond delay="13500"/>
                            </p:stCondLst>
                            <p:childTnLst>
                              <p:par>
                                <p:cTn id="113" presetID="16" presetClass="entr" presetSubtype="42" fill="hold"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barn(outHorizontal)">
                                      <p:cBhvr>
                                        <p:cTn id="115" dur="500"/>
                                        <p:tgtEl>
                                          <p:spTgt spid="25"/>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fade">
                                      <p:cBhvr>
                                        <p:cTn id="119" dur="500"/>
                                        <p:tgtEl>
                                          <p:spTgt spid="8"/>
                                        </p:tgtEl>
                                      </p:cBhvr>
                                    </p:animEffect>
                                  </p:childTnLst>
                                </p:cTn>
                              </p:par>
                            </p:childTnLst>
                          </p:cTn>
                        </p:par>
                        <p:par>
                          <p:cTn id="120" fill="hold">
                            <p:stCondLst>
                              <p:cond delay="14500"/>
                            </p:stCondLst>
                            <p:childTnLst>
                              <p:par>
                                <p:cTn id="121" presetID="22" presetClass="entr" presetSubtype="8" fill="hold" nodeType="after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wipe(left)">
                                      <p:cBhvr>
                                        <p:cTn id="123" dur="500"/>
                                        <p:tgtEl>
                                          <p:spTgt spid="22"/>
                                        </p:tgtEl>
                                      </p:cBhvr>
                                    </p:animEffect>
                                  </p:childTnLst>
                                </p:cTn>
                              </p:par>
                            </p:childTnLst>
                          </p:cTn>
                        </p:par>
                        <p:par>
                          <p:cTn id="124" fill="hold">
                            <p:stCondLst>
                              <p:cond delay="15000"/>
                            </p:stCondLst>
                            <p:childTnLst>
                              <p:par>
                                <p:cTn id="125" presetID="10" presetClass="entr" presetSubtype="0" fill="hold" grpId="0" nodeType="after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fade">
                                      <p:cBhvr>
                                        <p:cTn id="127" dur="500"/>
                                        <p:tgtEl>
                                          <p:spTgt spid="19"/>
                                        </p:tgtEl>
                                      </p:cBhvr>
                                    </p:animEffect>
                                  </p:childTnLst>
                                </p:cTn>
                              </p:par>
                            </p:childTnLst>
                          </p:cTn>
                        </p:par>
                        <p:par>
                          <p:cTn id="128" fill="hold">
                            <p:stCondLst>
                              <p:cond delay="15500"/>
                            </p:stCondLst>
                            <p:childTnLst>
                              <p:par>
                                <p:cTn id="129" presetID="16" presetClass="entr" presetSubtype="42" fill="hold"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barn(outHorizontal)">
                                      <p:cBhvr>
                                        <p:cTn id="131" dur="500"/>
                                        <p:tgtEl>
                                          <p:spTgt spid="33"/>
                                        </p:tgtEl>
                                      </p:cBhvr>
                                    </p:animEffect>
                                  </p:childTnLst>
                                </p:cTn>
                              </p:par>
                            </p:childTnLst>
                          </p:cTn>
                        </p:par>
                        <p:par>
                          <p:cTn id="132" fill="hold">
                            <p:stCondLst>
                              <p:cond delay="16000"/>
                            </p:stCondLst>
                            <p:childTnLst>
                              <p:par>
                                <p:cTn id="133" presetID="10" presetClass="entr" presetSubtype="0" fill="hold" grpId="0" nodeType="after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fade">
                                      <p:cBhvr>
                                        <p:cTn id="135" dur="500"/>
                                        <p:tgtEl>
                                          <p:spTgt spid="18"/>
                                        </p:tgtEl>
                                      </p:cBhvr>
                                    </p:animEffect>
                                  </p:childTnLst>
                                </p:cTn>
                              </p:par>
                            </p:childTnLst>
                          </p:cTn>
                        </p:par>
                        <p:par>
                          <p:cTn id="136" fill="hold">
                            <p:stCondLst>
                              <p:cond delay="16500"/>
                            </p:stCondLst>
                            <p:childTnLst>
                              <p:par>
                                <p:cTn id="137" presetID="22" presetClass="entr" presetSubtype="8" fill="hold" nodeType="afterEffect">
                                  <p:stCondLst>
                                    <p:cond delay="0"/>
                                  </p:stCondLst>
                                  <p:childTnLst>
                                    <p:set>
                                      <p:cBhvr>
                                        <p:cTn id="138" dur="1" fill="hold">
                                          <p:stCondLst>
                                            <p:cond delay="0"/>
                                          </p:stCondLst>
                                        </p:cTn>
                                        <p:tgtEl>
                                          <p:spTgt spid="36"/>
                                        </p:tgtEl>
                                        <p:attrNameLst>
                                          <p:attrName>style.visibility</p:attrName>
                                        </p:attrNameLst>
                                      </p:cBhvr>
                                      <p:to>
                                        <p:strVal val="visible"/>
                                      </p:to>
                                    </p:set>
                                    <p:animEffect transition="in" filter="wipe(left)">
                                      <p:cBhvr>
                                        <p:cTn id="139" dur="500"/>
                                        <p:tgtEl>
                                          <p:spTgt spid="36"/>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fade">
                                      <p:cBhvr>
                                        <p:cTn id="143" dur="500"/>
                                        <p:tgtEl>
                                          <p:spTgt spid="35"/>
                                        </p:tgtEl>
                                      </p:cBhvr>
                                    </p:animEffect>
                                  </p:childTnLst>
                                </p:cTn>
                              </p:par>
                            </p:childTnLst>
                          </p:cTn>
                        </p:par>
                        <p:par>
                          <p:cTn id="144" fill="hold">
                            <p:stCondLst>
                              <p:cond delay="17500"/>
                            </p:stCondLst>
                            <p:childTnLst>
                              <p:par>
                                <p:cTn id="145" presetID="16" presetClass="entr" presetSubtype="42" fill="hold" nodeType="after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barn(outHorizontal)">
                                      <p:cBhvr>
                                        <p:cTn id="147" dur="500"/>
                                        <p:tgtEl>
                                          <p:spTgt spid="39"/>
                                        </p:tgtEl>
                                      </p:cBhvr>
                                    </p:animEffect>
                                  </p:childTnLst>
                                </p:cTn>
                              </p:par>
                            </p:childTnLst>
                          </p:cTn>
                        </p:par>
                        <p:par>
                          <p:cTn id="148" fill="hold">
                            <p:stCondLst>
                              <p:cond delay="18000"/>
                            </p:stCondLst>
                            <p:childTnLst>
                              <p:par>
                                <p:cTn id="149" presetID="10" presetClass="entr" presetSubtype="0" fill="hold" grpId="0" nodeType="afterEffect">
                                  <p:stCondLst>
                                    <p:cond delay="0"/>
                                  </p:stCondLst>
                                  <p:childTnLst>
                                    <p:set>
                                      <p:cBhvr>
                                        <p:cTn id="150" dur="1" fill="hold">
                                          <p:stCondLst>
                                            <p:cond delay="0"/>
                                          </p:stCondLst>
                                        </p:cTn>
                                        <p:tgtEl>
                                          <p:spTgt spid="40"/>
                                        </p:tgtEl>
                                        <p:attrNameLst>
                                          <p:attrName>style.visibility</p:attrName>
                                        </p:attrNameLst>
                                      </p:cBhvr>
                                      <p:to>
                                        <p:strVal val="visible"/>
                                      </p:to>
                                    </p:set>
                                    <p:animEffect transition="in" filter="fade">
                                      <p:cBhvr>
                                        <p:cTn id="1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37"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0961-2091-814B-A9C0-DC84A03D6D9A}"/>
              </a:ext>
            </a:extLst>
          </p:cNvPr>
          <p:cNvSpPr>
            <a:spLocks noGrp="1"/>
          </p:cNvSpPr>
          <p:nvPr>
            <p:ph type="title"/>
          </p:nvPr>
        </p:nvSpPr>
        <p:spPr/>
        <p:txBody>
          <a:bodyPr>
            <a:normAutofit/>
          </a:bodyPr>
          <a:lstStyle/>
          <a:p>
            <a:r>
              <a:rPr lang="en-PH" dirty="0"/>
              <a:t>Health Care System</a:t>
            </a:r>
            <a:endParaRPr lang="en-US" dirty="0"/>
          </a:p>
        </p:txBody>
      </p:sp>
      <p:sp>
        <p:nvSpPr>
          <p:cNvPr id="4" name="Rectangle 3">
            <a:extLst>
              <a:ext uri="{FF2B5EF4-FFF2-40B4-BE49-F238E27FC236}">
                <a16:creationId xmlns:a16="http://schemas.microsoft.com/office/drawing/2014/main" id="{7E34275A-B703-C44B-BC72-91655A3909CC}"/>
              </a:ext>
            </a:extLst>
          </p:cNvPr>
          <p:cNvSpPr/>
          <p:nvPr/>
        </p:nvSpPr>
        <p:spPr>
          <a:xfrm>
            <a:off x="0" y="1307313"/>
            <a:ext cx="7016262" cy="1277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Google Shape;210;p4">
            <a:extLst>
              <a:ext uri="{FF2B5EF4-FFF2-40B4-BE49-F238E27FC236}">
                <a16:creationId xmlns:a16="http://schemas.microsoft.com/office/drawing/2014/main" id="{BC7E989E-69B8-B44C-9206-787FDF73E35F}"/>
              </a:ext>
            </a:extLst>
          </p:cNvPr>
          <p:cNvSpPr txBox="1">
            <a:spLocks/>
          </p:cNvSpPr>
          <p:nvPr/>
        </p:nvSpPr>
        <p:spPr>
          <a:xfrm>
            <a:off x="609599" y="1530627"/>
            <a:ext cx="6160477" cy="830997"/>
          </a:xfrm>
          <a:prstGeom prst="rect">
            <a:avLst/>
          </a:prstGeom>
          <a:noFill/>
          <a:ln>
            <a:noFill/>
          </a:ln>
        </p:spPr>
        <p:txBody>
          <a:bodyPr spcFirstLastPara="1" vert="horz" wrap="square" lIns="0" tIns="0" rIns="0" bIns="0" rtlCol="0" anchor="t" anchorCtr="0">
            <a:spAutoFit/>
          </a:bodyPr>
          <a:lstStyle>
            <a:lvl1pPr algn="l" defTabSz="914400" rtl="0" eaLnBrk="1" latinLnBrk="0" hangingPunct="1">
              <a:lnSpc>
                <a:spcPct val="100000"/>
              </a:lnSpc>
              <a:spcBef>
                <a:spcPct val="0"/>
              </a:spcBef>
              <a:buNone/>
              <a:defRPr sz="2800" b="1" i="0" u="none" kern="1200" cap="all" baseline="0">
                <a:solidFill>
                  <a:schemeClr val="tx1">
                    <a:lumMod val="90000"/>
                    <a:lumOff val="10000"/>
                  </a:schemeClr>
                </a:solidFill>
                <a:latin typeface="+mj-lt"/>
                <a:ea typeface="+mj-ea"/>
                <a:cs typeface="+mj-cs"/>
              </a:defRPr>
            </a:lvl1pPr>
          </a:lstStyle>
          <a:p>
            <a:pPr>
              <a:spcBef>
                <a:spcPts val="0"/>
              </a:spcBef>
            </a:pPr>
            <a:r>
              <a:rPr lang="en-US" sz="1800" cap="none" dirty="0">
                <a:solidFill>
                  <a:schemeClr val="bg1"/>
                </a:solidFill>
                <a:latin typeface="+mn-lt"/>
                <a:ea typeface="Arial Black"/>
                <a:cs typeface="Arial Black"/>
                <a:sym typeface="Arial Black"/>
              </a:rPr>
              <a:t>Canada has de-centralized, universal, publicly funded health system. Health care is funded and administered primarily by the provinces and territories.</a:t>
            </a:r>
            <a:endParaRPr lang="en-US" sz="1400" b="0" cap="none" dirty="0">
              <a:solidFill>
                <a:schemeClr val="bg1"/>
              </a:solidFill>
              <a:latin typeface="+mn-lt"/>
              <a:ea typeface="Arial Black"/>
              <a:cs typeface="Arial Black"/>
              <a:sym typeface="Arial Black"/>
            </a:endParaRPr>
          </a:p>
        </p:txBody>
      </p:sp>
      <p:sp>
        <p:nvSpPr>
          <p:cNvPr id="6" name="Rectangle 5">
            <a:extLst>
              <a:ext uri="{FF2B5EF4-FFF2-40B4-BE49-F238E27FC236}">
                <a16:creationId xmlns:a16="http://schemas.microsoft.com/office/drawing/2014/main" id="{58938A97-017A-AB4E-817C-B3A70787ED0A}"/>
              </a:ext>
            </a:extLst>
          </p:cNvPr>
          <p:cNvSpPr/>
          <p:nvPr/>
        </p:nvSpPr>
        <p:spPr>
          <a:xfrm>
            <a:off x="0" y="4894575"/>
            <a:ext cx="7016262" cy="127762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7" name="Graphic 6">
            <a:extLst>
              <a:ext uri="{FF2B5EF4-FFF2-40B4-BE49-F238E27FC236}">
                <a16:creationId xmlns:a16="http://schemas.microsoft.com/office/drawing/2014/main" id="{990ABC29-1785-3642-A091-E46577CF543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5059619"/>
            <a:ext cx="883981" cy="883981"/>
          </a:xfrm>
          <a:prstGeom prst="rect">
            <a:avLst/>
          </a:prstGeom>
        </p:spPr>
      </p:pic>
      <p:sp>
        <p:nvSpPr>
          <p:cNvPr id="8" name="Google Shape;210;p4">
            <a:extLst>
              <a:ext uri="{FF2B5EF4-FFF2-40B4-BE49-F238E27FC236}">
                <a16:creationId xmlns:a16="http://schemas.microsoft.com/office/drawing/2014/main" id="{05C79FF2-9BB0-044E-A57B-AC18E8719B7C}"/>
              </a:ext>
            </a:extLst>
          </p:cNvPr>
          <p:cNvSpPr txBox="1">
            <a:spLocks/>
          </p:cNvSpPr>
          <p:nvPr/>
        </p:nvSpPr>
        <p:spPr>
          <a:xfrm>
            <a:off x="1758462" y="5063028"/>
            <a:ext cx="5011614" cy="877163"/>
          </a:xfrm>
          <a:prstGeom prst="rect">
            <a:avLst/>
          </a:prstGeom>
          <a:noFill/>
          <a:ln>
            <a:noFill/>
          </a:ln>
        </p:spPr>
        <p:txBody>
          <a:bodyPr spcFirstLastPara="1" vert="horz" wrap="square" lIns="0" tIns="0" rIns="0" bIns="0" rtlCol="0" anchor="t" anchorCtr="0">
            <a:spAutoFit/>
          </a:bodyPr>
          <a:lstStyle>
            <a:lvl1pPr algn="l" defTabSz="914400" rtl="0" eaLnBrk="1" latinLnBrk="0" hangingPunct="1">
              <a:lnSpc>
                <a:spcPct val="100000"/>
              </a:lnSpc>
              <a:spcBef>
                <a:spcPct val="0"/>
              </a:spcBef>
              <a:buNone/>
              <a:defRPr sz="2800" b="1" i="0" u="none" kern="1200" cap="all" baseline="0">
                <a:solidFill>
                  <a:schemeClr val="tx1">
                    <a:lumMod val="90000"/>
                    <a:lumOff val="10000"/>
                  </a:schemeClr>
                </a:solidFill>
                <a:latin typeface="+mj-lt"/>
                <a:ea typeface="+mj-ea"/>
                <a:cs typeface="+mj-cs"/>
              </a:defRPr>
            </a:lvl1pPr>
          </a:lstStyle>
          <a:p>
            <a:r>
              <a:rPr lang="en-US" sz="1600" cap="none" dirty="0">
                <a:solidFill>
                  <a:schemeClr val="accent2"/>
                </a:solidFill>
                <a:latin typeface="+mn-lt"/>
                <a:ea typeface="Arial Black"/>
                <a:cs typeface="Arial Black"/>
                <a:sym typeface="Arial Black"/>
              </a:rPr>
              <a:t>Primary Care Networks (PCNs)</a:t>
            </a:r>
          </a:p>
          <a:p>
            <a:pPr>
              <a:spcBef>
                <a:spcPts val="600"/>
              </a:spcBef>
            </a:pPr>
            <a:r>
              <a:rPr lang="en-US" sz="1200" b="0" cap="none" dirty="0">
                <a:solidFill>
                  <a:schemeClr val="tx1"/>
                </a:solidFill>
                <a:latin typeface="+mn-lt"/>
                <a:ea typeface="Arial Black"/>
                <a:cs typeface="Arial Black"/>
                <a:sym typeface="Arial Black"/>
              </a:rPr>
              <a:t>Joint partnership between AHS and family physicians that reports to the ministry of health. They were developed as a way to bring family physicians together and promote innovations in coordinated primary care.</a:t>
            </a:r>
          </a:p>
        </p:txBody>
      </p:sp>
      <p:pic>
        <p:nvPicPr>
          <p:cNvPr id="11" name="Graphic 10">
            <a:extLst>
              <a:ext uri="{FF2B5EF4-FFF2-40B4-BE49-F238E27FC236}">
                <a16:creationId xmlns:a16="http://schemas.microsoft.com/office/drawing/2014/main" id="{507BE74B-F7AE-0549-BACC-9BE365BFC1B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9600" y="4348443"/>
            <a:ext cx="322386" cy="322386"/>
          </a:xfrm>
          <a:prstGeom prst="rect">
            <a:avLst/>
          </a:prstGeom>
        </p:spPr>
      </p:pic>
      <p:pic>
        <p:nvPicPr>
          <p:cNvPr id="10" name="Graphic 9">
            <a:extLst>
              <a:ext uri="{FF2B5EF4-FFF2-40B4-BE49-F238E27FC236}">
                <a16:creationId xmlns:a16="http://schemas.microsoft.com/office/drawing/2014/main" id="{3188EE7E-B865-3C40-912B-13C34047496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9600" y="3578563"/>
            <a:ext cx="322386" cy="322386"/>
          </a:xfrm>
          <a:prstGeom prst="rect">
            <a:avLst/>
          </a:prstGeom>
        </p:spPr>
      </p:pic>
      <p:pic>
        <p:nvPicPr>
          <p:cNvPr id="9" name="Graphic 8">
            <a:extLst>
              <a:ext uri="{FF2B5EF4-FFF2-40B4-BE49-F238E27FC236}">
                <a16:creationId xmlns:a16="http://schemas.microsoft.com/office/drawing/2014/main" id="{99644ED0-9D75-4141-8A9E-962128665A4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9600" y="2808684"/>
            <a:ext cx="322386" cy="322386"/>
          </a:xfrm>
          <a:prstGeom prst="rect">
            <a:avLst/>
          </a:prstGeom>
        </p:spPr>
      </p:pic>
      <p:sp>
        <p:nvSpPr>
          <p:cNvPr id="13" name="Google Shape;210;p4">
            <a:extLst>
              <a:ext uri="{FF2B5EF4-FFF2-40B4-BE49-F238E27FC236}">
                <a16:creationId xmlns:a16="http://schemas.microsoft.com/office/drawing/2014/main" id="{11140B5F-828F-644C-8A4A-785350B56EA8}"/>
              </a:ext>
            </a:extLst>
          </p:cNvPr>
          <p:cNvSpPr txBox="1">
            <a:spLocks/>
          </p:cNvSpPr>
          <p:nvPr/>
        </p:nvSpPr>
        <p:spPr>
          <a:xfrm>
            <a:off x="1090246" y="4324970"/>
            <a:ext cx="5679830" cy="369332"/>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100000"/>
              </a:lnSpc>
              <a:spcBef>
                <a:spcPct val="0"/>
              </a:spcBef>
              <a:buNone/>
              <a:defRPr sz="2800" b="1" i="0" u="none" kern="1200" cap="all" baseline="0">
                <a:solidFill>
                  <a:schemeClr val="tx1">
                    <a:lumMod val="90000"/>
                    <a:lumOff val="10000"/>
                  </a:schemeClr>
                </a:solidFill>
                <a:latin typeface="+mj-lt"/>
                <a:ea typeface="+mj-ea"/>
                <a:cs typeface="+mj-cs"/>
              </a:defRPr>
            </a:lvl1pPr>
          </a:lstStyle>
          <a:p>
            <a:pPr>
              <a:spcBef>
                <a:spcPts val="0"/>
              </a:spcBef>
            </a:pPr>
            <a:r>
              <a:rPr lang="en-US" sz="1200" b="0" cap="none" dirty="0">
                <a:solidFill>
                  <a:schemeClr val="tx1"/>
                </a:solidFill>
                <a:latin typeface="+mn-lt"/>
                <a:ea typeface="Arial Black"/>
                <a:cs typeface="Arial Black"/>
                <a:sym typeface="Arial Black"/>
              </a:rPr>
              <a:t>Primary care is delivered mainly by family physicians (about 50 percent of the </a:t>
            </a:r>
            <a:br>
              <a:rPr lang="en-US" sz="1200" b="0" cap="none" dirty="0">
                <a:solidFill>
                  <a:schemeClr val="tx1"/>
                </a:solidFill>
                <a:latin typeface="+mn-lt"/>
                <a:ea typeface="Arial Black"/>
                <a:cs typeface="Arial Black"/>
                <a:sym typeface="Arial Black"/>
              </a:rPr>
            </a:br>
            <a:r>
              <a:rPr lang="en-US" sz="1200" b="0" cap="none" dirty="0">
                <a:solidFill>
                  <a:schemeClr val="tx1"/>
                </a:solidFill>
                <a:latin typeface="+mn-lt"/>
                <a:ea typeface="Arial Black"/>
                <a:cs typeface="Arial Black"/>
                <a:sym typeface="Arial Black"/>
              </a:rPr>
              <a:t>doctors in Alberta) in private practices</a:t>
            </a:r>
          </a:p>
        </p:txBody>
      </p:sp>
      <p:sp>
        <p:nvSpPr>
          <p:cNvPr id="14" name="Google Shape;210;p4">
            <a:extLst>
              <a:ext uri="{FF2B5EF4-FFF2-40B4-BE49-F238E27FC236}">
                <a16:creationId xmlns:a16="http://schemas.microsoft.com/office/drawing/2014/main" id="{6FD94722-C5DE-0A46-93C1-FD8B628F3A65}"/>
              </a:ext>
            </a:extLst>
          </p:cNvPr>
          <p:cNvSpPr txBox="1">
            <a:spLocks/>
          </p:cNvSpPr>
          <p:nvPr/>
        </p:nvSpPr>
        <p:spPr>
          <a:xfrm>
            <a:off x="1090246" y="3555090"/>
            <a:ext cx="5679830" cy="369332"/>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100000"/>
              </a:lnSpc>
              <a:spcBef>
                <a:spcPct val="0"/>
              </a:spcBef>
              <a:buNone/>
              <a:defRPr sz="2800" b="1" i="0" u="none" kern="1200" cap="all" baseline="0">
                <a:solidFill>
                  <a:schemeClr val="tx1">
                    <a:lumMod val="90000"/>
                    <a:lumOff val="10000"/>
                  </a:schemeClr>
                </a:solidFill>
                <a:latin typeface="+mj-lt"/>
                <a:ea typeface="+mj-ea"/>
                <a:cs typeface="+mj-cs"/>
              </a:defRPr>
            </a:lvl1pPr>
          </a:lstStyle>
          <a:p>
            <a:pPr>
              <a:spcBef>
                <a:spcPts val="0"/>
              </a:spcBef>
            </a:pPr>
            <a:r>
              <a:rPr lang="en-US" sz="1200" b="0" cap="none" dirty="0">
                <a:solidFill>
                  <a:schemeClr val="tx1"/>
                </a:solidFill>
                <a:latin typeface="+mn-lt"/>
                <a:ea typeface="Arial Black"/>
                <a:cs typeface="Arial Black"/>
                <a:sym typeface="Arial Black"/>
              </a:rPr>
              <a:t>Alberta health services provides for a large proportion of medical services: </a:t>
            </a:r>
            <a:br>
              <a:rPr lang="en-US" sz="1200" b="0" cap="none" dirty="0">
                <a:solidFill>
                  <a:schemeClr val="tx1"/>
                </a:solidFill>
                <a:latin typeface="+mn-lt"/>
                <a:ea typeface="Arial Black"/>
                <a:cs typeface="Arial Black"/>
                <a:sym typeface="Arial Black"/>
              </a:rPr>
            </a:br>
            <a:r>
              <a:rPr lang="en-US" sz="1200" b="0" cap="none" dirty="0">
                <a:solidFill>
                  <a:schemeClr val="tx1"/>
                </a:solidFill>
                <a:latin typeface="+mn-lt"/>
                <a:ea typeface="Arial Black"/>
                <a:cs typeface="Arial Black"/>
                <a:sym typeface="Arial Black"/>
              </a:rPr>
              <a:t>hospitals, acute care facilities, public health clinics.</a:t>
            </a:r>
          </a:p>
        </p:txBody>
      </p:sp>
      <p:sp>
        <p:nvSpPr>
          <p:cNvPr id="15" name="Google Shape;210;p4">
            <a:extLst>
              <a:ext uri="{FF2B5EF4-FFF2-40B4-BE49-F238E27FC236}">
                <a16:creationId xmlns:a16="http://schemas.microsoft.com/office/drawing/2014/main" id="{C545A06B-8C04-7645-B266-203261A4A8FA}"/>
              </a:ext>
            </a:extLst>
          </p:cNvPr>
          <p:cNvSpPr txBox="1">
            <a:spLocks/>
          </p:cNvSpPr>
          <p:nvPr/>
        </p:nvSpPr>
        <p:spPr>
          <a:xfrm>
            <a:off x="1090246" y="2785211"/>
            <a:ext cx="5679830" cy="369332"/>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100000"/>
              </a:lnSpc>
              <a:spcBef>
                <a:spcPct val="0"/>
              </a:spcBef>
              <a:buNone/>
              <a:defRPr sz="2800" b="1" i="0" u="none" kern="1200" cap="all" baseline="0">
                <a:solidFill>
                  <a:schemeClr val="tx1">
                    <a:lumMod val="90000"/>
                    <a:lumOff val="10000"/>
                  </a:schemeClr>
                </a:solidFill>
                <a:latin typeface="+mj-lt"/>
                <a:ea typeface="+mj-ea"/>
                <a:cs typeface="+mj-cs"/>
              </a:defRPr>
            </a:lvl1pPr>
          </a:lstStyle>
          <a:p>
            <a:pPr>
              <a:spcBef>
                <a:spcPts val="0"/>
              </a:spcBef>
            </a:pPr>
            <a:r>
              <a:rPr lang="en-US" sz="1200" b="0" cap="none" dirty="0">
                <a:solidFill>
                  <a:schemeClr val="tx1"/>
                </a:solidFill>
                <a:latin typeface="+mn-lt"/>
                <a:ea typeface="Arial Black"/>
                <a:cs typeface="Arial Black"/>
                <a:sym typeface="Arial Black"/>
              </a:rPr>
              <a:t>All citizens and permanent residents receive medically necessary hospital </a:t>
            </a:r>
            <a:br>
              <a:rPr lang="en-US" sz="1200" b="0" cap="none" dirty="0">
                <a:solidFill>
                  <a:schemeClr val="tx1"/>
                </a:solidFill>
                <a:latin typeface="+mn-lt"/>
                <a:ea typeface="Arial Black"/>
                <a:cs typeface="Arial Black"/>
                <a:sym typeface="Arial Black"/>
              </a:rPr>
            </a:br>
            <a:r>
              <a:rPr lang="en-US" sz="1200" b="0" cap="none" dirty="0">
                <a:solidFill>
                  <a:schemeClr val="tx1"/>
                </a:solidFill>
                <a:latin typeface="+mn-lt"/>
                <a:ea typeface="Arial Black"/>
                <a:cs typeface="Arial Black"/>
                <a:sym typeface="Arial Black"/>
              </a:rPr>
              <a:t>and physician services free at the point of use.</a:t>
            </a:r>
          </a:p>
        </p:txBody>
      </p:sp>
      <p:cxnSp>
        <p:nvCxnSpPr>
          <p:cNvPr id="19" name="Straight Connector 18">
            <a:extLst>
              <a:ext uri="{FF2B5EF4-FFF2-40B4-BE49-F238E27FC236}">
                <a16:creationId xmlns:a16="http://schemas.microsoft.com/office/drawing/2014/main" id="{DB06F51E-5A65-944C-8CDC-04CEF18F8FE8}"/>
              </a:ext>
            </a:extLst>
          </p:cNvPr>
          <p:cNvCxnSpPr>
            <a:cxnSpLocks/>
          </p:cNvCxnSpPr>
          <p:nvPr/>
        </p:nvCxnSpPr>
        <p:spPr>
          <a:xfrm>
            <a:off x="1090246" y="4124696"/>
            <a:ext cx="567983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F3AEAC8-223D-7D4A-B34B-1539754EAB6B}"/>
              </a:ext>
            </a:extLst>
          </p:cNvPr>
          <p:cNvCxnSpPr>
            <a:cxnSpLocks/>
          </p:cNvCxnSpPr>
          <p:nvPr/>
        </p:nvCxnSpPr>
        <p:spPr>
          <a:xfrm>
            <a:off x="1090246" y="3354816"/>
            <a:ext cx="567983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FE52B74-928D-CE46-A140-3D0063019AE5}"/>
              </a:ext>
            </a:extLst>
          </p:cNvPr>
          <p:cNvSpPr/>
          <p:nvPr/>
        </p:nvSpPr>
        <p:spPr>
          <a:xfrm>
            <a:off x="7016262" y="1307313"/>
            <a:ext cx="5175739" cy="4864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25" name="Google Shape;204;p4">
            <a:extLst>
              <a:ext uri="{FF2B5EF4-FFF2-40B4-BE49-F238E27FC236}">
                <a16:creationId xmlns:a16="http://schemas.microsoft.com/office/drawing/2014/main" id="{26CA99D3-E7E9-BE4C-BE93-FA528DF55B3A}"/>
              </a:ext>
            </a:extLst>
          </p:cNvPr>
          <p:cNvSpPr/>
          <p:nvPr/>
        </p:nvSpPr>
        <p:spPr>
          <a:xfrm>
            <a:off x="8546122" y="1651540"/>
            <a:ext cx="3036277" cy="658349"/>
          </a:xfrm>
          <a:prstGeom prst="rect">
            <a:avLst/>
          </a:prstGeom>
          <a:noFill/>
          <a:ln>
            <a:noFill/>
          </a:ln>
        </p:spPr>
        <p:txBody>
          <a:bodyPr spcFirstLastPara="1" wrap="square" lIns="0" tIns="0" rIns="0" bIns="0" anchor="t" anchorCtr="0">
            <a:noAutofit/>
          </a:bodyPr>
          <a:lstStyle/>
          <a:p>
            <a:pPr>
              <a:buClr>
                <a:srgbClr val="000000"/>
              </a:buClr>
              <a:buSzPts val="1600"/>
            </a:pPr>
            <a:r>
              <a:rPr lang="en-US" sz="2000" b="1" dirty="0">
                <a:solidFill>
                  <a:schemeClr val="accent2"/>
                </a:solidFill>
                <a:ea typeface="Arial Black"/>
                <a:cs typeface="Arial Black"/>
                <a:sym typeface="Arial Black"/>
              </a:rPr>
              <a:t>Calgary Zone Primary Care Networks</a:t>
            </a:r>
          </a:p>
        </p:txBody>
      </p:sp>
      <p:grpSp>
        <p:nvGrpSpPr>
          <p:cNvPr id="26" name="Group 25">
            <a:extLst>
              <a:ext uri="{FF2B5EF4-FFF2-40B4-BE49-F238E27FC236}">
                <a16:creationId xmlns:a16="http://schemas.microsoft.com/office/drawing/2014/main" id="{DE0D88AF-144B-3645-8D2B-20554B10FA43}"/>
              </a:ext>
            </a:extLst>
          </p:cNvPr>
          <p:cNvGrpSpPr/>
          <p:nvPr/>
        </p:nvGrpSpPr>
        <p:grpSpPr>
          <a:xfrm>
            <a:off x="7379675" y="1530627"/>
            <a:ext cx="900175" cy="900175"/>
            <a:chOff x="4858852" y="342956"/>
            <a:chExt cx="900175" cy="900175"/>
          </a:xfrm>
        </p:grpSpPr>
        <p:sp>
          <p:nvSpPr>
            <p:cNvPr id="27" name="Oval 26">
              <a:extLst>
                <a:ext uri="{FF2B5EF4-FFF2-40B4-BE49-F238E27FC236}">
                  <a16:creationId xmlns:a16="http://schemas.microsoft.com/office/drawing/2014/main" id="{3C5891B9-E333-8447-958F-10BD8D94757A}"/>
                </a:ext>
              </a:extLst>
            </p:cNvPr>
            <p:cNvSpPr/>
            <p:nvPr/>
          </p:nvSpPr>
          <p:spPr>
            <a:xfrm>
              <a:off x="4858852" y="342956"/>
              <a:ext cx="900175" cy="900175"/>
            </a:xfrm>
            <a:prstGeom prst="ellipse">
              <a:avLst/>
            </a:prstGeom>
            <a:solidFill>
              <a:schemeClr val="bg1"/>
            </a:solid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chemeClr val="accent1"/>
                </a:solidFill>
              </a:endParaRPr>
            </a:p>
          </p:txBody>
        </p:sp>
        <p:pic>
          <p:nvPicPr>
            <p:cNvPr id="28" name="Graphic 27">
              <a:extLst>
                <a:ext uri="{FF2B5EF4-FFF2-40B4-BE49-F238E27FC236}">
                  <a16:creationId xmlns:a16="http://schemas.microsoft.com/office/drawing/2014/main" id="{AF422F31-72D2-C643-B822-50A45D2A70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036311" y="527547"/>
              <a:ext cx="530992" cy="530992"/>
            </a:xfrm>
            <a:prstGeom prst="rect">
              <a:avLst/>
            </a:prstGeom>
          </p:spPr>
        </p:pic>
      </p:grpSp>
      <p:pic>
        <p:nvPicPr>
          <p:cNvPr id="40" name="Graphic 39">
            <a:extLst>
              <a:ext uri="{FF2B5EF4-FFF2-40B4-BE49-F238E27FC236}">
                <a16:creationId xmlns:a16="http://schemas.microsoft.com/office/drawing/2014/main" id="{B415DCBC-4438-0648-B65B-1C506BAC8CD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79675" y="4689643"/>
            <a:ext cx="260646" cy="260646"/>
          </a:xfrm>
          <a:prstGeom prst="rect">
            <a:avLst/>
          </a:prstGeom>
        </p:spPr>
      </p:pic>
      <p:cxnSp>
        <p:nvCxnSpPr>
          <p:cNvPr id="41" name="Straight Connector 40">
            <a:extLst>
              <a:ext uri="{FF2B5EF4-FFF2-40B4-BE49-F238E27FC236}">
                <a16:creationId xmlns:a16="http://schemas.microsoft.com/office/drawing/2014/main" id="{EDE97A45-387A-9B49-9050-1089EED0D9BC}"/>
              </a:ext>
            </a:extLst>
          </p:cNvPr>
          <p:cNvCxnSpPr>
            <a:cxnSpLocks/>
          </p:cNvCxnSpPr>
          <p:nvPr/>
        </p:nvCxnSpPr>
        <p:spPr>
          <a:xfrm>
            <a:off x="7728711" y="4648117"/>
            <a:ext cx="0" cy="34369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3BE0A53A-5418-B940-82C7-0ED97C5210D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79675" y="5622369"/>
            <a:ext cx="260646" cy="260646"/>
          </a:xfrm>
          <a:prstGeom prst="rect">
            <a:avLst/>
          </a:prstGeom>
        </p:spPr>
      </p:pic>
      <p:cxnSp>
        <p:nvCxnSpPr>
          <p:cNvPr id="45" name="Straight Connector 44">
            <a:extLst>
              <a:ext uri="{FF2B5EF4-FFF2-40B4-BE49-F238E27FC236}">
                <a16:creationId xmlns:a16="http://schemas.microsoft.com/office/drawing/2014/main" id="{6CF261E9-2356-5E45-88CF-5DCF42427FA3}"/>
              </a:ext>
            </a:extLst>
          </p:cNvPr>
          <p:cNvCxnSpPr>
            <a:cxnSpLocks/>
          </p:cNvCxnSpPr>
          <p:nvPr/>
        </p:nvCxnSpPr>
        <p:spPr>
          <a:xfrm>
            <a:off x="7728711" y="5580845"/>
            <a:ext cx="0" cy="34369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2" name="Graphic 61">
            <a:extLst>
              <a:ext uri="{FF2B5EF4-FFF2-40B4-BE49-F238E27FC236}">
                <a16:creationId xmlns:a16="http://schemas.microsoft.com/office/drawing/2014/main" id="{940ACF02-A398-6F40-BB42-76F0314C304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79675" y="3756915"/>
            <a:ext cx="260646" cy="260646"/>
          </a:xfrm>
          <a:prstGeom prst="rect">
            <a:avLst/>
          </a:prstGeom>
        </p:spPr>
      </p:pic>
      <p:cxnSp>
        <p:nvCxnSpPr>
          <p:cNvPr id="63" name="Straight Connector 62">
            <a:extLst>
              <a:ext uri="{FF2B5EF4-FFF2-40B4-BE49-F238E27FC236}">
                <a16:creationId xmlns:a16="http://schemas.microsoft.com/office/drawing/2014/main" id="{8FF9A1F9-3493-A846-BF02-F4446666A2C6}"/>
              </a:ext>
            </a:extLst>
          </p:cNvPr>
          <p:cNvCxnSpPr>
            <a:cxnSpLocks/>
          </p:cNvCxnSpPr>
          <p:nvPr/>
        </p:nvCxnSpPr>
        <p:spPr>
          <a:xfrm>
            <a:off x="7728711" y="3715390"/>
            <a:ext cx="0" cy="34369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Google Shape;198;p4">
            <a:extLst>
              <a:ext uri="{FF2B5EF4-FFF2-40B4-BE49-F238E27FC236}">
                <a16:creationId xmlns:a16="http://schemas.microsoft.com/office/drawing/2014/main" id="{80B412E0-DDC6-4F44-92A2-5D2CDEEEC060}"/>
              </a:ext>
            </a:extLst>
          </p:cNvPr>
          <p:cNvSpPr/>
          <p:nvPr/>
        </p:nvSpPr>
        <p:spPr>
          <a:xfrm>
            <a:off x="7817101" y="4660830"/>
            <a:ext cx="1594028" cy="318269"/>
          </a:xfrm>
          <a:prstGeom prst="rect">
            <a:avLst/>
          </a:prstGeom>
          <a:noFill/>
          <a:ln>
            <a:noFill/>
          </a:ln>
        </p:spPr>
        <p:txBody>
          <a:bodyPr spcFirstLastPara="1" wrap="square" lIns="0" tIns="0" rIns="0" bIns="0" anchor="ctr" anchorCtr="0">
            <a:noAutofit/>
          </a:bodyPr>
          <a:lstStyle/>
          <a:p>
            <a:pPr>
              <a:buClr>
                <a:srgbClr val="000000"/>
              </a:buClr>
              <a:buSzPts val="1600"/>
            </a:pPr>
            <a:r>
              <a:rPr lang="en-US" sz="1200" dirty="0">
                <a:ea typeface="Arial Black"/>
                <a:cs typeface="Arial Black"/>
                <a:sym typeface="Arial Black"/>
              </a:rPr>
              <a:t>Mosaic PCN</a:t>
            </a:r>
          </a:p>
        </p:txBody>
      </p:sp>
      <p:sp>
        <p:nvSpPr>
          <p:cNvPr id="43" name="Google Shape;198;p4">
            <a:extLst>
              <a:ext uri="{FF2B5EF4-FFF2-40B4-BE49-F238E27FC236}">
                <a16:creationId xmlns:a16="http://schemas.microsoft.com/office/drawing/2014/main" id="{E6EBAD8E-9753-D149-AB53-FF80A02572F2}"/>
              </a:ext>
            </a:extLst>
          </p:cNvPr>
          <p:cNvSpPr/>
          <p:nvPr/>
        </p:nvSpPr>
        <p:spPr>
          <a:xfrm>
            <a:off x="7817101" y="5593558"/>
            <a:ext cx="1594028" cy="318269"/>
          </a:xfrm>
          <a:prstGeom prst="rect">
            <a:avLst/>
          </a:prstGeom>
          <a:noFill/>
          <a:ln>
            <a:noFill/>
          </a:ln>
        </p:spPr>
        <p:txBody>
          <a:bodyPr spcFirstLastPara="1" wrap="square" lIns="0" tIns="0" rIns="0" bIns="0" anchor="ctr" anchorCtr="0">
            <a:noAutofit/>
          </a:bodyPr>
          <a:lstStyle/>
          <a:p>
            <a:pPr>
              <a:buClr>
                <a:srgbClr val="000000"/>
              </a:buClr>
              <a:buSzPts val="1600"/>
            </a:pPr>
            <a:r>
              <a:rPr lang="en-US" sz="1200" dirty="0">
                <a:ea typeface="Arial Black"/>
                <a:cs typeface="Arial Black"/>
                <a:sym typeface="Arial Black"/>
              </a:rPr>
              <a:t>Highland PCN</a:t>
            </a:r>
          </a:p>
        </p:txBody>
      </p:sp>
      <p:sp>
        <p:nvSpPr>
          <p:cNvPr id="61" name="Google Shape;198;p4">
            <a:extLst>
              <a:ext uri="{FF2B5EF4-FFF2-40B4-BE49-F238E27FC236}">
                <a16:creationId xmlns:a16="http://schemas.microsoft.com/office/drawing/2014/main" id="{8EF108FA-CB23-9C41-8056-AD5EFE6AF3AD}"/>
              </a:ext>
            </a:extLst>
          </p:cNvPr>
          <p:cNvSpPr/>
          <p:nvPr/>
        </p:nvSpPr>
        <p:spPr>
          <a:xfrm>
            <a:off x="7817101" y="3728103"/>
            <a:ext cx="1594028" cy="318269"/>
          </a:xfrm>
          <a:prstGeom prst="rect">
            <a:avLst/>
          </a:prstGeom>
          <a:noFill/>
          <a:ln>
            <a:noFill/>
          </a:ln>
        </p:spPr>
        <p:txBody>
          <a:bodyPr spcFirstLastPara="1" wrap="square" lIns="0" tIns="0" rIns="0" bIns="0" anchor="ctr" anchorCtr="0">
            <a:noAutofit/>
          </a:bodyPr>
          <a:lstStyle/>
          <a:p>
            <a:pPr>
              <a:buClr>
                <a:srgbClr val="000000"/>
              </a:buClr>
              <a:buSzPts val="1600"/>
            </a:pPr>
            <a:r>
              <a:rPr lang="en-US" sz="1200" dirty="0">
                <a:ea typeface="Arial Black"/>
                <a:cs typeface="Arial Black"/>
                <a:sym typeface="Arial Black"/>
              </a:rPr>
              <a:t>South Calgary PCN</a:t>
            </a:r>
          </a:p>
        </p:txBody>
      </p:sp>
      <p:sp>
        <p:nvSpPr>
          <p:cNvPr id="65" name="Google Shape;198;p4">
            <a:extLst>
              <a:ext uri="{FF2B5EF4-FFF2-40B4-BE49-F238E27FC236}">
                <a16:creationId xmlns:a16="http://schemas.microsoft.com/office/drawing/2014/main" id="{1D7E9F50-5A9A-7042-A896-B4C19F974242}"/>
              </a:ext>
            </a:extLst>
          </p:cNvPr>
          <p:cNvSpPr/>
          <p:nvPr/>
        </p:nvSpPr>
        <p:spPr>
          <a:xfrm>
            <a:off x="7817101" y="2795376"/>
            <a:ext cx="1594028" cy="318269"/>
          </a:xfrm>
          <a:prstGeom prst="rect">
            <a:avLst/>
          </a:prstGeom>
          <a:noFill/>
          <a:ln>
            <a:noFill/>
          </a:ln>
        </p:spPr>
        <p:txBody>
          <a:bodyPr spcFirstLastPara="1" wrap="square" lIns="0" tIns="0" rIns="0" bIns="0" anchor="ctr" anchorCtr="0">
            <a:noAutofit/>
          </a:bodyPr>
          <a:lstStyle/>
          <a:p>
            <a:pPr>
              <a:buClr>
                <a:srgbClr val="000000"/>
              </a:buClr>
              <a:buSzPts val="1600"/>
            </a:pPr>
            <a:r>
              <a:rPr lang="en-US" sz="1200" dirty="0">
                <a:ea typeface="Arial Black"/>
                <a:cs typeface="Arial Black"/>
                <a:sym typeface="Arial Black"/>
              </a:rPr>
              <a:t>Calgary </a:t>
            </a:r>
            <a:r>
              <a:rPr lang="en-US" sz="1200">
                <a:ea typeface="Arial Black"/>
                <a:cs typeface="Arial Black"/>
                <a:sym typeface="Arial Black"/>
              </a:rPr>
              <a:t>Rural PCN</a:t>
            </a:r>
            <a:endParaRPr lang="en-US" sz="1200" dirty="0">
              <a:ea typeface="Arial Black"/>
              <a:cs typeface="Arial Black"/>
              <a:sym typeface="Arial Black"/>
            </a:endParaRPr>
          </a:p>
        </p:txBody>
      </p:sp>
      <p:pic>
        <p:nvPicPr>
          <p:cNvPr id="66" name="Graphic 65">
            <a:extLst>
              <a:ext uri="{FF2B5EF4-FFF2-40B4-BE49-F238E27FC236}">
                <a16:creationId xmlns:a16="http://schemas.microsoft.com/office/drawing/2014/main" id="{28ECCCDA-111C-1D40-A81D-29ACEE8D30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79675" y="2824187"/>
            <a:ext cx="260646" cy="260646"/>
          </a:xfrm>
          <a:prstGeom prst="rect">
            <a:avLst/>
          </a:prstGeom>
        </p:spPr>
      </p:pic>
      <p:cxnSp>
        <p:nvCxnSpPr>
          <p:cNvPr id="67" name="Straight Connector 66">
            <a:extLst>
              <a:ext uri="{FF2B5EF4-FFF2-40B4-BE49-F238E27FC236}">
                <a16:creationId xmlns:a16="http://schemas.microsoft.com/office/drawing/2014/main" id="{63F9B213-A710-9F4C-A347-165F05CA06F3}"/>
              </a:ext>
            </a:extLst>
          </p:cNvPr>
          <p:cNvCxnSpPr>
            <a:cxnSpLocks/>
          </p:cNvCxnSpPr>
          <p:nvPr/>
        </p:nvCxnSpPr>
        <p:spPr>
          <a:xfrm>
            <a:off x="7728711" y="2782663"/>
            <a:ext cx="0" cy="34369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1" name="Graphic 70">
            <a:extLst>
              <a:ext uri="{FF2B5EF4-FFF2-40B4-BE49-F238E27FC236}">
                <a16:creationId xmlns:a16="http://schemas.microsoft.com/office/drawing/2014/main" id="{22C27035-3C45-584A-831A-A626C3CD8CD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550945" y="4689641"/>
            <a:ext cx="260646" cy="260646"/>
          </a:xfrm>
          <a:prstGeom prst="rect">
            <a:avLst/>
          </a:prstGeom>
        </p:spPr>
      </p:pic>
      <p:cxnSp>
        <p:nvCxnSpPr>
          <p:cNvPr id="72" name="Straight Connector 71">
            <a:extLst>
              <a:ext uri="{FF2B5EF4-FFF2-40B4-BE49-F238E27FC236}">
                <a16:creationId xmlns:a16="http://schemas.microsoft.com/office/drawing/2014/main" id="{41BA2511-B9F3-6944-82B0-E3D412290914}"/>
              </a:ext>
            </a:extLst>
          </p:cNvPr>
          <p:cNvCxnSpPr>
            <a:cxnSpLocks/>
          </p:cNvCxnSpPr>
          <p:nvPr/>
        </p:nvCxnSpPr>
        <p:spPr>
          <a:xfrm>
            <a:off x="9899981" y="4648117"/>
            <a:ext cx="0" cy="34369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5" name="Graphic 74">
            <a:extLst>
              <a:ext uri="{FF2B5EF4-FFF2-40B4-BE49-F238E27FC236}">
                <a16:creationId xmlns:a16="http://schemas.microsoft.com/office/drawing/2014/main" id="{1D330369-3E52-4542-9ED5-DB56DE39DBE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550945" y="3756914"/>
            <a:ext cx="260646" cy="260646"/>
          </a:xfrm>
          <a:prstGeom prst="rect">
            <a:avLst/>
          </a:prstGeom>
        </p:spPr>
      </p:pic>
      <p:cxnSp>
        <p:nvCxnSpPr>
          <p:cNvPr id="76" name="Straight Connector 75">
            <a:extLst>
              <a:ext uri="{FF2B5EF4-FFF2-40B4-BE49-F238E27FC236}">
                <a16:creationId xmlns:a16="http://schemas.microsoft.com/office/drawing/2014/main" id="{57232D0C-D8E0-3343-88EA-71E60B005200}"/>
              </a:ext>
            </a:extLst>
          </p:cNvPr>
          <p:cNvCxnSpPr>
            <a:cxnSpLocks/>
          </p:cNvCxnSpPr>
          <p:nvPr/>
        </p:nvCxnSpPr>
        <p:spPr>
          <a:xfrm>
            <a:off x="9899981" y="3715390"/>
            <a:ext cx="0" cy="34369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Google Shape;198;p4">
            <a:extLst>
              <a:ext uri="{FF2B5EF4-FFF2-40B4-BE49-F238E27FC236}">
                <a16:creationId xmlns:a16="http://schemas.microsoft.com/office/drawing/2014/main" id="{1E9FE3D7-DA03-2044-95A1-B2873210626D}"/>
              </a:ext>
            </a:extLst>
          </p:cNvPr>
          <p:cNvSpPr/>
          <p:nvPr/>
        </p:nvSpPr>
        <p:spPr>
          <a:xfrm>
            <a:off x="9988371" y="4660830"/>
            <a:ext cx="1594028" cy="318269"/>
          </a:xfrm>
          <a:prstGeom prst="rect">
            <a:avLst/>
          </a:prstGeom>
          <a:noFill/>
          <a:ln>
            <a:noFill/>
          </a:ln>
        </p:spPr>
        <p:txBody>
          <a:bodyPr spcFirstLastPara="1" wrap="square" lIns="0" tIns="0" rIns="0" bIns="0" anchor="ctr" anchorCtr="0">
            <a:noAutofit/>
          </a:bodyPr>
          <a:lstStyle/>
          <a:p>
            <a:pPr>
              <a:buClr>
                <a:srgbClr val="000000"/>
              </a:buClr>
              <a:buSzPts val="1600"/>
            </a:pPr>
            <a:r>
              <a:rPr lang="en-US" sz="1200" dirty="0">
                <a:ea typeface="Arial Black"/>
                <a:cs typeface="Arial Black"/>
                <a:sym typeface="Arial Black"/>
              </a:rPr>
              <a:t>Calgary Foothills PCN</a:t>
            </a:r>
          </a:p>
        </p:txBody>
      </p:sp>
      <p:sp>
        <p:nvSpPr>
          <p:cNvPr id="79" name="Google Shape;198;p4">
            <a:extLst>
              <a:ext uri="{FF2B5EF4-FFF2-40B4-BE49-F238E27FC236}">
                <a16:creationId xmlns:a16="http://schemas.microsoft.com/office/drawing/2014/main" id="{566A4B24-F0A0-D449-9907-2615F28FD6AD}"/>
              </a:ext>
            </a:extLst>
          </p:cNvPr>
          <p:cNvSpPr/>
          <p:nvPr/>
        </p:nvSpPr>
        <p:spPr>
          <a:xfrm>
            <a:off x="9988371" y="3728103"/>
            <a:ext cx="1594028" cy="318269"/>
          </a:xfrm>
          <a:prstGeom prst="rect">
            <a:avLst/>
          </a:prstGeom>
          <a:noFill/>
          <a:ln>
            <a:noFill/>
          </a:ln>
        </p:spPr>
        <p:txBody>
          <a:bodyPr spcFirstLastPara="1" wrap="square" lIns="0" tIns="0" rIns="0" bIns="0" anchor="ctr" anchorCtr="0">
            <a:noAutofit/>
          </a:bodyPr>
          <a:lstStyle/>
          <a:p>
            <a:pPr>
              <a:buClr>
                <a:srgbClr val="000000"/>
              </a:buClr>
              <a:buSzPts val="1600"/>
            </a:pPr>
            <a:r>
              <a:rPr lang="en-US" sz="1200" dirty="0">
                <a:ea typeface="Arial Black"/>
                <a:cs typeface="Arial Black"/>
                <a:sym typeface="Arial Black"/>
              </a:rPr>
              <a:t>Bow Valley PCN</a:t>
            </a:r>
          </a:p>
        </p:txBody>
      </p:sp>
      <p:sp>
        <p:nvSpPr>
          <p:cNvPr id="80" name="Google Shape;198;p4">
            <a:extLst>
              <a:ext uri="{FF2B5EF4-FFF2-40B4-BE49-F238E27FC236}">
                <a16:creationId xmlns:a16="http://schemas.microsoft.com/office/drawing/2014/main" id="{C79FFBF0-E0D7-B649-9CCA-B6B73FB63FCE}"/>
              </a:ext>
            </a:extLst>
          </p:cNvPr>
          <p:cNvSpPr/>
          <p:nvPr/>
        </p:nvSpPr>
        <p:spPr>
          <a:xfrm>
            <a:off x="9988371" y="2795376"/>
            <a:ext cx="1594028" cy="318269"/>
          </a:xfrm>
          <a:prstGeom prst="rect">
            <a:avLst/>
          </a:prstGeom>
          <a:noFill/>
          <a:ln>
            <a:noFill/>
          </a:ln>
        </p:spPr>
        <p:txBody>
          <a:bodyPr spcFirstLastPara="1" wrap="square" lIns="0" tIns="0" rIns="0" bIns="0" anchor="ctr" anchorCtr="0">
            <a:noAutofit/>
          </a:bodyPr>
          <a:lstStyle/>
          <a:p>
            <a:pPr>
              <a:buClr>
                <a:srgbClr val="000000"/>
              </a:buClr>
              <a:buSzPts val="1600"/>
            </a:pPr>
            <a:r>
              <a:rPr lang="en-US" sz="1200" dirty="0">
                <a:ea typeface="Arial Black"/>
                <a:cs typeface="Arial Black"/>
                <a:sym typeface="Arial Black"/>
              </a:rPr>
              <a:t>Calgary West </a:t>
            </a:r>
            <a:br>
              <a:rPr lang="en-US" sz="1200" dirty="0">
                <a:ea typeface="Arial Black"/>
                <a:cs typeface="Arial Black"/>
                <a:sym typeface="Arial Black"/>
              </a:rPr>
            </a:br>
            <a:r>
              <a:rPr lang="en-US" sz="1200" dirty="0">
                <a:ea typeface="Arial Black"/>
                <a:cs typeface="Arial Black"/>
                <a:sym typeface="Arial Black"/>
              </a:rPr>
              <a:t>Central PCN</a:t>
            </a:r>
          </a:p>
        </p:txBody>
      </p:sp>
      <p:pic>
        <p:nvPicPr>
          <p:cNvPr id="81" name="Graphic 80">
            <a:extLst>
              <a:ext uri="{FF2B5EF4-FFF2-40B4-BE49-F238E27FC236}">
                <a16:creationId xmlns:a16="http://schemas.microsoft.com/office/drawing/2014/main" id="{8B0DD0C6-F7F0-F94C-9BA5-49927D072D5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550945" y="2824187"/>
            <a:ext cx="260646" cy="260646"/>
          </a:xfrm>
          <a:prstGeom prst="rect">
            <a:avLst/>
          </a:prstGeom>
        </p:spPr>
      </p:pic>
      <p:cxnSp>
        <p:nvCxnSpPr>
          <p:cNvPr id="82" name="Straight Connector 81">
            <a:extLst>
              <a:ext uri="{FF2B5EF4-FFF2-40B4-BE49-F238E27FC236}">
                <a16:creationId xmlns:a16="http://schemas.microsoft.com/office/drawing/2014/main" id="{1523D23B-CFF5-F24F-90D1-9128E70173C2}"/>
              </a:ext>
            </a:extLst>
          </p:cNvPr>
          <p:cNvCxnSpPr>
            <a:cxnSpLocks/>
          </p:cNvCxnSpPr>
          <p:nvPr/>
        </p:nvCxnSpPr>
        <p:spPr>
          <a:xfrm>
            <a:off x="9899981" y="2782663"/>
            <a:ext cx="0" cy="34369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FCCF92A-59AD-724C-847E-225327C4C4B6}"/>
              </a:ext>
            </a:extLst>
          </p:cNvPr>
          <p:cNvCxnSpPr>
            <a:cxnSpLocks/>
          </p:cNvCxnSpPr>
          <p:nvPr/>
        </p:nvCxnSpPr>
        <p:spPr>
          <a:xfrm>
            <a:off x="7379675" y="3420874"/>
            <a:ext cx="420272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9F18FBD-5D94-4141-8BB7-48ECA22B6FCF}"/>
              </a:ext>
            </a:extLst>
          </p:cNvPr>
          <p:cNvCxnSpPr>
            <a:cxnSpLocks/>
          </p:cNvCxnSpPr>
          <p:nvPr/>
        </p:nvCxnSpPr>
        <p:spPr>
          <a:xfrm>
            <a:off x="7379675" y="4353602"/>
            <a:ext cx="420272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B69E453-7248-B04E-920F-341D9E8F43D4}"/>
              </a:ext>
            </a:extLst>
          </p:cNvPr>
          <p:cNvCxnSpPr>
            <a:cxnSpLocks/>
          </p:cNvCxnSpPr>
          <p:nvPr/>
        </p:nvCxnSpPr>
        <p:spPr>
          <a:xfrm>
            <a:off x="7379675" y="5286330"/>
            <a:ext cx="420272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2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225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750"/>
                            </p:stCondLst>
                            <p:childTnLst>
                              <p:par>
                                <p:cTn id="34" presetID="22" presetClass="entr" presetSubtype="8"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par>
                          <p:cTn id="37" fill="hold">
                            <p:stCondLst>
                              <p:cond delay="425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475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5250"/>
                            </p:stCondLst>
                            <p:childTnLst>
                              <p:par>
                                <p:cTn id="46" presetID="2" presetClass="entr" presetSubtype="8" decel="5000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750" fill="hold"/>
                                        <p:tgtEl>
                                          <p:spTgt spid="6"/>
                                        </p:tgtEl>
                                        <p:attrNameLst>
                                          <p:attrName>ppt_x</p:attrName>
                                        </p:attrNameLst>
                                      </p:cBhvr>
                                      <p:tavLst>
                                        <p:tav tm="0">
                                          <p:val>
                                            <p:strVal val="0-#ppt_w/2"/>
                                          </p:val>
                                        </p:tav>
                                        <p:tav tm="100000">
                                          <p:val>
                                            <p:strVal val="#ppt_x"/>
                                          </p:val>
                                        </p:tav>
                                      </p:tavLst>
                                    </p:anim>
                                    <p:anim calcmode="lin" valueType="num">
                                      <p:cBhvr additive="base">
                                        <p:cTn id="49" dur="750" fill="hold"/>
                                        <p:tgtEl>
                                          <p:spTgt spid="6"/>
                                        </p:tgtEl>
                                        <p:attrNameLst>
                                          <p:attrName>ppt_y</p:attrName>
                                        </p:attrNameLst>
                                      </p:cBhvr>
                                      <p:tavLst>
                                        <p:tav tm="0">
                                          <p:val>
                                            <p:strVal val="#ppt_y"/>
                                          </p:val>
                                        </p:tav>
                                        <p:tav tm="100000">
                                          <p:val>
                                            <p:strVal val="#ppt_y"/>
                                          </p:val>
                                        </p:tav>
                                      </p:tavLst>
                                    </p:anim>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7000"/>
                            </p:stCondLst>
                            <p:childTnLst>
                              <p:par>
                                <p:cTn id="59" presetID="10"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par>
                          <p:cTn id="62" fill="hold">
                            <p:stCondLst>
                              <p:cond delay="7500"/>
                            </p:stCondLst>
                            <p:childTnLst>
                              <p:par>
                                <p:cTn id="63" presetID="10" presetClass="entr" presetSubtype="0"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par>
                          <p:cTn id="66" fill="hold">
                            <p:stCondLst>
                              <p:cond delay="8000"/>
                            </p:stCondLst>
                            <p:childTnLst>
                              <p:par>
                                <p:cTn id="67" presetID="10"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par>
                          <p:cTn id="70" fill="hold">
                            <p:stCondLst>
                              <p:cond delay="8500"/>
                            </p:stCondLst>
                            <p:childTnLst>
                              <p:par>
                                <p:cTn id="71" presetID="10" presetClass="entr" presetSubtype="0" fill="hold" nodeType="after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500"/>
                                        <p:tgtEl>
                                          <p:spTgt spid="66"/>
                                        </p:tgtEl>
                                      </p:cBhvr>
                                    </p:animEffect>
                                  </p:childTnLst>
                                </p:cTn>
                              </p:par>
                            </p:childTnLst>
                          </p:cTn>
                        </p:par>
                        <p:par>
                          <p:cTn id="74" fill="hold">
                            <p:stCondLst>
                              <p:cond delay="9000"/>
                            </p:stCondLst>
                            <p:childTnLst>
                              <p:par>
                                <p:cTn id="75" presetID="22" presetClass="entr" presetSubtype="4" fill="hold" nodeType="after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wipe(down)">
                                      <p:cBhvr>
                                        <p:cTn id="77" dur="500"/>
                                        <p:tgtEl>
                                          <p:spTgt spid="67"/>
                                        </p:tgtEl>
                                      </p:cBhvr>
                                    </p:animEffect>
                                  </p:childTnLst>
                                </p:cTn>
                              </p:par>
                            </p:childTnLst>
                          </p:cTn>
                        </p:par>
                        <p:par>
                          <p:cTn id="78" fill="hold">
                            <p:stCondLst>
                              <p:cond delay="9500"/>
                            </p:stCondLst>
                            <p:childTnLst>
                              <p:par>
                                <p:cTn id="79" presetID="10" presetClass="entr" presetSubtype="0" fill="hold" grpId="0" nodeType="after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fade">
                                      <p:cBhvr>
                                        <p:cTn id="81" dur="500"/>
                                        <p:tgtEl>
                                          <p:spTgt spid="65"/>
                                        </p:tgtEl>
                                      </p:cBhvr>
                                    </p:animEffect>
                                  </p:childTnLst>
                                </p:cTn>
                              </p:par>
                            </p:childTnLst>
                          </p:cTn>
                        </p:par>
                        <p:par>
                          <p:cTn id="82" fill="hold">
                            <p:stCondLst>
                              <p:cond delay="10000"/>
                            </p:stCondLst>
                            <p:childTnLst>
                              <p:par>
                                <p:cTn id="83" presetID="10" presetClass="entr" presetSubtype="0" fill="hold" nodeType="after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par>
                          <p:cTn id="86" fill="hold">
                            <p:stCondLst>
                              <p:cond delay="10500"/>
                            </p:stCondLst>
                            <p:childTnLst>
                              <p:par>
                                <p:cTn id="87" presetID="22" presetClass="entr" presetSubtype="4" fill="hold" nodeType="afterEffect">
                                  <p:stCondLst>
                                    <p:cond delay="0"/>
                                  </p:stCondLst>
                                  <p:childTnLst>
                                    <p:set>
                                      <p:cBhvr>
                                        <p:cTn id="88" dur="1" fill="hold">
                                          <p:stCondLst>
                                            <p:cond delay="0"/>
                                          </p:stCondLst>
                                        </p:cTn>
                                        <p:tgtEl>
                                          <p:spTgt spid="82"/>
                                        </p:tgtEl>
                                        <p:attrNameLst>
                                          <p:attrName>style.visibility</p:attrName>
                                        </p:attrNameLst>
                                      </p:cBhvr>
                                      <p:to>
                                        <p:strVal val="visible"/>
                                      </p:to>
                                    </p:set>
                                    <p:animEffect transition="in" filter="wipe(down)">
                                      <p:cBhvr>
                                        <p:cTn id="89" dur="500"/>
                                        <p:tgtEl>
                                          <p:spTgt spid="82"/>
                                        </p:tgtEl>
                                      </p:cBhvr>
                                    </p:animEffect>
                                  </p:childTnLst>
                                </p:cTn>
                              </p:par>
                            </p:childTnLst>
                          </p:cTn>
                        </p:par>
                        <p:par>
                          <p:cTn id="90" fill="hold">
                            <p:stCondLst>
                              <p:cond delay="11000"/>
                            </p:stCondLst>
                            <p:childTnLst>
                              <p:par>
                                <p:cTn id="91" presetID="10" presetClass="entr" presetSubtype="0" fill="hold" grpId="0" nodeType="afterEffect">
                                  <p:stCondLst>
                                    <p:cond delay="0"/>
                                  </p:stCondLst>
                                  <p:childTnLst>
                                    <p:set>
                                      <p:cBhvr>
                                        <p:cTn id="92" dur="1" fill="hold">
                                          <p:stCondLst>
                                            <p:cond delay="0"/>
                                          </p:stCondLst>
                                        </p:cTn>
                                        <p:tgtEl>
                                          <p:spTgt spid="80"/>
                                        </p:tgtEl>
                                        <p:attrNameLst>
                                          <p:attrName>style.visibility</p:attrName>
                                        </p:attrNameLst>
                                      </p:cBhvr>
                                      <p:to>
                                        <p:strVal val="visible"/>
                                      </p:to>
                                    </p:set>
                                    <p:animEffect transition="in" filter="fade">
                                      <p:cBhvr>
                                        <p:cTn id="93" dur="500"/>
                                        <p:tgtEl>
                                          <p:spTgt spid="80"/>
                                        </p:tgtEl>
                                      </p:cBhvr>
                                    </p:animEffect>
                                  </p:childTnLst>
                                </p:cTn>
                              </p:par>
                            </p:childTnLst>
                          </p:cTn>
                        </p:par>
                        <p:par>
                          <p:cTn id="94" fill="hold">
                            <p:stCondLst>
                              <p:cond delay="11500"/>
                            </p:stCondLst>
                            <p:childTnLst>
                              <p:par>
                                <p:cTn id="95" presetID="22" presetClass="entr" presetSubtype="8" fill="hold" nodeType="afterEffect">
                                  <p:stCondLst>
                                    <p:cond delay="0"/>
                                  </p:stCondLst>
                                  <p:childTnLst>
                                    <p:set>
                                      <p:cBhvr>
                                        <p:cTn id="96" dur="1" fill="hold">
                                          <p:stCondLst>
                                            <p:cond delay="0"/>
                                          </p:stCondLst>
                                        </p:cTn>
                                        <p:tgtEl>
                                          <p:spTgt spid="83"/>
                                        </p:tgtEl>
                                        <p:attrNameLst>
                                          <p:attrName>style.visibility</p:attrName>
                                        </p:attrNameLst>
                                      </p:cBhvr>
                                      <p:to>
                                        <p:strVal val="visible"/>
                                      </p:to>
                                    </p:set>
                                    <p:animEffect transition="in" filter="wipe(left)">
                                      <p:cBhvr>
                                        <p:cTn id="97" dur="500"/>
                                        <p:tgtEl>
                                          <p:spTgt spid="83"/>
                                        </p:tgtEl>
                                      </p:cBhvr>
                                    </p:animEffect>
                                  </p:childTnLst>
                                </p:cTn>
                              </p:par>
                            </p:childTnLst>
                          </p:cTn>
                        </p:par>
                        <p:par>
                          <p:cTn id="98" fill="hold">
                            <p:stCondLst>
                              <p:cond delay="12000"/>
                            </p:stCondLst>
                            <p:childTnLst>
                              <p:par>
                                <p:cTn id="99" presetID="10" presetClass="entr" presetSubtype="0" fill="hold" nodeType="after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fade">
                                      <p:cBhvr>
                                        <p:cTn id="101" dur="500"/>
                                        <p:tgtEl>
                                          <p:spTgt spid="62"/>
                                        </p:tgtEl>
                                      </p:cBhvr>
                                    </p:animEffect>
                                  </p:childTnLst>
                                </p:cTn>
                              </p:par>
                            </p:childTnLst>
                          </p:cTn>
                        </p:par>
                        <p:par>
                          <p:cTn id="102" fill="hold">
                            <p:stCondLst>
                              <p:cond delay="12500"/>
                            </p:stCondLst>
                            <p:childTnLst>
                              <p:par>
                                <p:cTn id="103" presetID="22" presetClass="entr" presetSubtype="4" fill="hold" nodeType="after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wipe(down)">
                                      <p:cBhvr>
                                        <p:cTn id="105" dur="500"/>
                                        <p:tgtEl>
                                          <p:spTgt spid="63"/>
                                        </p:tgtEl>
                                      </p:cBhvr>
                                    </p:animEffect>
                                  </p:childTnLst>
                                </p:cTn>
                              </p:par>
                            </p:childTnLst>
                          </p:cTn>
                        </p:par>
                        <p:par>
                          <p:cTn id="106" fill="hold">
                            <p:stCondLst>
                              <p:cond delay="13000"/>
                            </p:stCondLst>
                            <p:childTnLst>
                              <p:par>
                                <p:cTn id="107" presetID="10" presetClass="entr" presetSubtype="0" fill="hold" grpId="0" nodeType="after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fade">
                                      <p:cBhvr>
                                        <p:cTn id="109" dur="500"/>
                                        <p:tgtEl>
                                          <p:spTgt spid="61"/>
                                        </p:tgtEl>
                                      </p:cBhvr>
                                    </p:animEffect>
                                  </p:childTnLst>
                                </p:cTn>
                              </p:par>
                            </p:childTnLst>
                          </p:cTn>
                        </p:par>
                        <p:par>
                          <p:cTn id="110" fill="hold">
                            <p:stCondLst>
                              <p:cond delay="13500"/>
                            </p:stCondLst>
                            <p:childTnLst>
                              <p:par>
                                <p:cTn id="111" presetID="10" presetClass="entr" presetSubtype="0"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500"/>
                                        <p:tgtEl>
                                          <p:spTgt spid="75"/>
                                        </p:tgtEl>
                                      </p:cBhvr>
                                    </p:animEffect>
                                  </p:childTnLst>
                                </p:cTn>
                              </p:par>
                            </p:childTnLst>
                          </p:cTn>
                        </p:par>
                        <p:par>
                          <p:cTn id="114" fill="hold">
                            <p:stCondLst>
                              <p:cond delay="14000"/>
                            </p:stCondLst>
                            <p:childTnLst>
                              <p:par>
                                <p:cTn id="115" presetID="22" presetClass="entr" presetSubtype="4" fill="hold" nodeType="after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wipe(down)">
                                      <p:cBhvr>
                                        <p:cTn id="117" dur="500"/>
                                        <p:tgtEl>
                                          <p:spTgt spid="76"/>
                                        </p:tgtEl>
                                      </p:cBhvr>
                                    </p:animEffect>
                                  </p:childTnLst>
                                </p:cTn>
                              </p:par>
                            </p:childTnLst>
                          </p:cTn>
                        </p:par>
                        <p:par>
                          <p:cTn id="118" fill="hold">
                            <p:stCondLst>
                              <p:cond delay="14500"/>
                            </p:stCondLst>
                            <p:childTnLst>
                              <p:par>
                                <p:cTn id="119" presetID="10" presetClass="entr" presetSubtype="0" fill="hold" grpId="0" nodeType="after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500"/>
                                        <p:tgtEl>
                                          <p:spTgt spid="79"/>
                                        </p:tgtEl>
                                      </p:cBhvr>
                                    </p:animEffect>
                                  </p:childTnLst>
                                </p:cTn>
                              </p:par>
                            </p:childTnLst>
                          </p:cTn>
                        </p:par>
                        <p:par>
                          <p:cTn id="122" fill="hold">
                            <p:stCondLst>
                              <p:cond delay="15000"/>
                            </p:stCondLst>
                            <p:childTnLst>
                              <p:par>
                                <p:cTn id="123" presetID="22" presetClass="entr" presetSubtype="8" fill="hold" nodeType="afterEffect">
                                  <p:stCondLst>
                                    <p:cond delay="0"/>
                                  </p:stCondLst>
                                  <p:childTnLst>
                                    <p:set>
                                      <p:cBhvr>
                                        <p:cTn id="124" dur="1" fill="hold">
                                          <p:stCondLst>
                                            <p:cond delay="0"/>
                                          </p:stCondLst>
                                        </p:cTn>
                                        <p:tgtEl>
                                          <p:spTgt spid="86"/>
                                        </p:tgtEl>
                                        <p:attrNameLst>
                                          <p:attrName>style.visibility</p:attrName>
                                        </p:attrNameLst>
                                      </p:cBhvr>
                                      <p:to>
                                        <p:strVal val="visible"/>
                                      </p:to>
                                    </p:set>
                                    <p:animEffect transition="in" filter="wipe(left)">
                                      <p:cBhvr>
                                        <p:cTn id="125" dur="500"/>
                                        <p:tgtEl>
                                          <p:spTgt spid="86"/>
                                        </p:tgtEl>
                                      </p:cBhvr>
                                    </p:animEffect>
                                  </p:childTnLst>
                                </p:cTn>
                              </p:par>
                            </p:childTnLst>
                          </p:cTn>
                        </p:par>
                        <p:par>
                          <p:cTn id="126" fill="hold">
                            <p:stCondLst>
                              <p:cond delay="15500"/>
                            </p:stCondLst>
                            <p:childTnLst>
                              <p:par>
                                <p:cTn id="127" presetID="10" presetClass="entr" presetSubtype="0" fill="hold" nodeType="afterEffect">
                                  <p:stCondLst>
                                    <p:cond delay="0"/>
                                  </p:stCondLst>
                                  <p:childTnLst>
                                    <p:set>
                                      <p:cBhvr>
                                        <p:cTn id="128" dur="1" fill="hold">
                                          <p:stCondLst>
                                            <p:cond delay="0"/>
                                          </p:stCondLst>
                                        </p:cTn>
                                        <p:tgtEl>
                                          <p:spTgt spid="40"/>
                                        </p:tgtEl>
                                        <p:attrNameLst>
                                          <p:attrName>style.visibility</p:attrName>
                                        </p:attrNameLst>
                                      </p:cBhvr>
                                      <p:to>
                                        <p:strVal val="visible"/>
                                      </p:to>
                                    </p:set>
                                    <p:animEffect transition="in" filter="fade">
                                      <p:cBhvr>
                                        <p:cTn id="129" dur="500"/>
                                        <p:tgtEl>
                                          <p:spTgt spid="40"/>
                                        </p:tgtEl>
                                      </p:cBhvr>
                                    </p:animEffect>
                                  </p:childTnLst>
                                </p:cTn>
                              </p:par>
                            </p:childTnLst>
                          </p:cTn>
                        </p:par>
                        <p:par>
                          <p:cTn id="130" fill="hold">
                            <p:stCondLst>
                              <p:cond delay="16000"/>
                            </p:stCondLst>
                            <p:childTnLst>
                              <p:par>
                                <p:cTn id="131" presetID="22" presetClass="entr" presetSubtype="4" fill="hold" nodeType="after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wipe(down)">
                                      <p:cBhvr>
                                        <p:cTn id="133" dur="500"/>
                                        <p:tgtEl>
                                          <p:spTgt spid="41"/>
                                        </p:tgtEl>
                                      </p:cBhvr>
                                    </p:animEffect>
                                  </p:childTnLst>
                                </p:cTn>
                              </p:par>
                            </p:childTnLst>
                          </p:cTn>
                        </p:par>
                        <p:par>
                          <p:cTn id="134" fill="hold">
                            <p:stCondLst>
                              <p:cond delay="16500"/>
                            </p:stCondLst>
                            <p:childTnLst>
                              <p:par>
                                <p:cTn id="135" presetID="10" presetClass="entr" presetSubtype="0" fill="hold" grpId="0" nodeType="after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fade">
                                      <p:cBhvr>
                                        <p:cTn id="137" dur="500"/>
                                        <p:tgtEl>
                                          <p:spTgt spid="39"/>
                                        </p:tgtEl>
                                      </p:cBhvr>
                                    </p:animEffect>
                                  </p:childTnLst>
                                </p:cTn>
                              </p:par>
                            </p:childTnLst>
                          </p:cTn>
                        </p:par>
                        <p:par>
                          <p:cTn id="138" fill="hold">
                            <p:stCondLst>
                              <p:cond delay="17000"/>
                            </p:stCondLst>
                            <p:childTnLst>
                              <p:par>
                                <p:cTn id="139" presetID="10" presetClass="entr" presetSubtype="0" fill="hold" nodeType="afterEffect">
                                  <p:stCondLst>
                                    <p:cond delay="0"/>
                                  </p:stCondLst>
                                  <p:childTnLst>
                                    <p:set>
                                      <p:cBhvr>
                                        <p:cTn id="140" dur="1" fill="hold">
                                          <p:stCondLst>
                                            <p:cond delay="0"/>
                                          </p:stCondLst>
                                        </p:cTn>
                                        <p:tgtEl>
                                          <p:spTgt spid="71"/>
                                        </p:tgtEl>
                                        <p:attrNameLst>
                                          <p:attrName>style.visibility</p:attrName>
                                        </p:attrNameLst>
                                      </p:cBhvr>
                                      <p:to>
                                        <p:strVal val="visible"/>
                                      </p:to>
                                    </p:set>
                                    <p:animEffect transition="in" filter="fade">
                                      <p:cBhvr>
                                        <p:cTn id="141" dur="500"/>
                                        <p:tgtEl>
                                          <p:spTgt spid="71"/>
                                        </p:tgtEl>
                                      </p:cBhvr>
                                    </p:animEffect>
                                  </p:childTnLst>
                                </p:cTn>
                              </p:par>
                            </p:childTnLst>
                          </p:cTn>
                        </p:par>
                        <p:par>
                          <p:cTn id="142" fill="hold">
                            <p:stCondLst>
                              <p:cond delay="17500"/>
                            </p:stCondLst>
                            <p:childTnLst>
                              <p:par>
                                <p:cTn id="143" presetID="22" presetClass="entr" presetSubtype="4" fill="hold" nodeType="afterEffect">
                                  <p:stCondLst>
                                    <p:cond delay="0"/>
                                  </p:stCondLst>
                                  <p:childTnLst>
                                    <p:set>
                                      <p:cBhvr>
                                        <p:cTn id="144" dur="1" fill="hold">
                                          <p:stCondLst>
                                            <p:cond delay="0"/>
                                          </p:stCondLst>
                                        </p:cTn>
                                        <p:tgtEl>
                                          <p:spTgt spid="72"/>
                                        </p:tgtEl>
                                        <p:attrNameLst>
                                          <p:attrName>style.visibility</p:attrName>
                                        </p:attrNameLst>
                                      </p:cBhvr>
                                      <p:to>
                                        <p:strVal val="visible"/>
                                      </p:to>
                                    </p:set>
                                    <p:animEffect transition="in" filter="wipe(down)">
                                      <p:cBhvr>
                                        <p:cTn id="145" dur="500"/>
                                        <p:tgtEl>
                                          <p:spTgt spid="72"/>
                                        </p:tgtEl>
                                      </p:cBhvr>
                                    </p:animEffect>
                                  </p:childTnLst>
                                </p:cTn>
                              </p:par>
                            </p:childTnLst>
                          </p:cTn>
                        </p:par>
                        <p:par>
                          <p:cTn id="146" fill="hold">
                            <p:stCondLst>
                              <p:cond delay="18000"/>
                            </p:stCondLst>
                            <p:childTnLst>
                              <p:par>
                                <p:cTn id="147" presetID="10" presetClass="entr" presetSubtype="0" fill="hold" grpId="0" nodeType="afterEffect">
                                  <p:stCondLst>
                                    <p:cond delay="0"/>
                                  </p:stCondLst>
                                  <p:childTnLst>
                                    <p:set>
                                      <p:cBhvr>
                                        <p:cTn id="148" dur="1" fill="hold">
                                          <p:stCondLst>
                                            <p:cond delay="0"/>
                                          </p:stCondLst>
                                        </p:cTn>
                                        <p:tgtEl>
                                          <p:spTgt spid="77"/>
                                        </p:tgtEl>
                                        <p:attrNameLst>
                                          <p:attrName>style.visibility</p:attrName>
                                        </p:attrNameLst>
                                      </p:cBhvr>
                                      <p:to>
                                        <p:strVal val="visible"/>
                                      </p:to>
                                    </p:set>
                                    <p:animEffect transition="in" filter="fade">
                                      <p:cBhvr>
                                        <p:cTn id="149" dur="500"/>
                                        <p:tgtEl>
                                          <p:spTgt spid="77"/>
                                        </p:tgtEl>
                                      </p:cBhvr>
                                    </p:animEffect>
                                  </p:childTnLst>
                                </p:cTn>
                              </p:par>
                            </p:childTnLst>
                          </p:cTn>
                        </p:par>
                        <p:par>
                          <p:cTn id="150" fill="hold">
                            <p:stCondLst>
                              <p:cond delay="18500"/>
                            </p:stCondLst>
                            <p:childTnLst>
                              <p:par>
                                <p:cTn id="151" presetID="22" presetClass="entr" presetSubtype="8" fill="hold" nodeType="afterEffect">
                                  <p:stCondLst>
                                    <p:cond delay="0"/>
                                  </p:stCondLst>
                                  <p:childTnLst>
                                    <p:set>
                                      <p:cBhvr>
                                        <p:cTn id="152" dur="1" fill="hold">
                                          <p:stCondLst>
                                            <p:cond delay="0"/>
                                          </p:stCondLst>
                                        </p:cTn>
                                        <p:tgtEl>
                                          <p:spTgt spid="87"/>
                                        </p:tgtEl>
                                        <p:attrNameLst>
                                          <p:attrName>style.visibility</p:attrName>
                                        </p:attrNameLst>
                                      </p:cBhvr>
                                      <p:to>
                                        <p:strVal val="visible"/>
                                      </p:to>
                                    </p:set>
                                    <p:animEffect transition="in" filter="wipe(left)">
                                      <p:cBhvr>
                                        <p:cTn id="153" dur="500"/>
                                        <p:tgtEl>
                                          <p:spTgt spid="87"/>
                                        </p:tgtEl>
                                      </p:cBhvr>
                                    </p:animEffect>
                                  </p:childTnLst>
                                </p:cTn>
                              </p:par>
                            </p:childTnLst>
                          </p:cTn>
                        </p:par>
                        <p:par>
                          <p:cTn id="154" fill="hold">
                            <p:stCondLst>
                              <p:cond delay="19000"/>
                            </p:stCondLst>
                            <p:childTnLst>
                              <p:par>
                                <p:cTn id="155" presetID="10" presetClass="entr" presetSubtype="0" fill="hold" nodeType="after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fade">
                                      <p:cBhvr>
                                        <p:cTn id="157" dur="500"/>
                                        <p:tgtEl>
                                          <p:spTgt spid="44"/>
                                        </p:tgtEl>
                                      </p:cBhvr>
                                    </p:animEffect>
                                  </p:childTnLst>
                                </p:cTn>
                              </p:par>
                            </p:childTnLst>
                          </p:cTn>
                        </p:par>
                        <p:par>
                          <p:cTn id="158" fill="hold">
                            <p:stCondLst>
                              <p:cond delay="19500"/>
                            </p:stCondLst>
                            <p:childTnLst>
                              <p:par>
                                <p:cTn id="159" presetID="22" presetClass="entr" presetSubtype="4" fill="hold" nodeType="after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wipe(down)">
                                      <p:cBhvr>
                                        <p:cTn id="161" dur="500"/>
                                        <p:tgtEl>
                                          <p:spTgt spid="45"/>
                                        </p:tgtEl>
                                      </p:cBhvr>
                                    </p:animEffect>
                                  </p:childTnLst>
                                </p:cTn>
                              </p:par>
                            </p:childTnLst>
                          </p:cTn>
                        </p:par>
                        <p:par>
                          <p:cTn id="162" fill="hold">
                            <p:stCondLst>
                              <p:cond delay="20000"/>
                            </p:stCondLst>
                            <p:childTnLst>
                              <p:par>
                                <p:cTn id="163" presetID="10" presetClass="entr" presetSubtype="0" fill="hold" grpId="0" nodeType="afterEffect">
                                  <p:stCondLst>
                                    <p:cond delay="0"/>
                                  </p:stCondLst>
                                  <p:childTnLst>
                                    <p:set>
                                      <p:cBhvr>
                                        <p:cTn id="164" dur="1" fill="hold">
                                          <p:stCondLst>
                                            <p:cond delay="0"/>
                                          </p:stCondLst>
                                        </p:cTn>
                                        <p:tgtEl>
                                          <p:spTgt spid="43"/>
                                        </p:tgtEl>
                                        <p:attrNameLst>
                                          <p:attrName>style.visibility</p:attrName>
                                        </p:attrNameLst>
                                      </p:cBhvr>
                                      <p:to>
                                        <p:strVal val="visible"/>
                                      </p:to>
                                    </p:set>
                                    <p:animEffect transition="in" filter="fade">
                                      <p:cBhvr>
                                        <p:cTn id="1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13" grpId="0"/>
      <p:bldP spid="14" grpId="0"/>
      <p:bldP spid="15" grpId="0"/>
      <p:bldP spid="24" grpId="0" animBg="1"/>
      <p:bldP spid="25" grpId="0"/>
      <p:bldP spid="39" grpId="0"/>
      <p:bldP spid="43" grpId="0"/>
      <p:bldP spid="61" grpId="0"/>
      <p:bldP spid="65" grpId="0"/>
      <p:bldP spid="77" grpId="0"/>
      <p:bldP spid="79" grpId="0"/>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2842F1E-E12D-3744-B0F0-9A8D1AC23B78}"/>
              </a:ext>
            </a:extLst>
          </p:cNvPr>
          <p:cNvSpPr/>
          <p:nvPr/>
        </p:nvSpPr>
        <p:spPr>
          <a:xfrm flipH="1">
            <a:off x="-1" y="220061"/>
            <a:ext cx="7105628" cy="961023"/>
          </a:xfrm>
          <a:custGeom>
            <a:avLst/>
            <a:gdLst>
              <a:gd name="connsiteX0" fmla="*/ 0 w 7105628"/>
              <a:gd name="connsiteY0" fmla="*/ 0 h 961023"/>
              <a:gd name="connsiteX1" fmla="*/ 5043843 w 7105628"/>
              <a:gd name="connsiteY1" fmla="*/ 0 h 961023"/>
              <a:gd name="connsiteX2" fmla="*/ 5419400 w 7105628"/>
              <a:gd name="connsiteY2" fmla="*/ 0 h 961023"/>
              <a:gd name="connsiteX3" fmla="*/ 7105628 w 7105628"/>
              <a:gd name="connsiteY3" fmla="*/ 0 h 961023"/>
              <a:gd name="connsiteX4" fmla="*/ 7105628 w 7105628"/>
              <a:gd name="connsiteY4" fmla="*/ 961023 h 961023"/>
              <a:gd name="connsiteX5" fmla="*/ 5419400 w 7105628"/>
              <a:gd name="connsiteY5" fmla="*/ 961023 h 961023"/>
              <a:gd name="connsiteX6" fmla="*/ 5043843 w 7105628"/>
              <a:gd name="connsiteY6" fmla="*/ 961023 h 961023"/>
              <a:gd name="connsiteX7" fmla="*/ 245823 w 7105628"/>
              <a:gd name="connsiteY7" fmla="*/ 961023 h 96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5628" h="961023">
                <a:moveTo>
                  <a:pt x="0" y="0"/>
                </a:moveTo>
                <a:lnTo>
                  <a:pt x="5043843" y="0"/>
                </a:lnTo>
                <a:lnTo>
                  <a:pt x="5419400" y="0"/>
                </a:lnTo>
                <a:lnTo>
                  <a:pt x="7105628" y="0"/>
                </a:lnTo>
                <a:lnTo>
                  <a:pt x="7105628" y="961023"/>
                </a:lnTo>
                <a:lnTo>
                  <a:pt x="5419400" y="961023"/>
                </a:lnTo>
                <a:lnTo>
                  <a:pt x="5043843" y="961023"/>
                </a:lnTo>
                <a:lnTo>
                  <a:pt x="245823" y="961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4">
            <a:extLst>
              <a:ext uri="{FF2B5EF4-FFF2-40B4-BE49-F238E27FC236}">
                <a16:creationId xmlns:a16="http://schemas.microsoft.com/office/drawing/2014/main" id="{94A1032D-C283-A14B-B163-68FA3A8EAD61}"/>
              </a:ext>
            </a:extLst>
          </p:cNvPr>
          <p:cNvSpPr txBox="1">
            <a:spLocks/>
          </p:cNvSpPr>
          <p:nvPr/>
        </p:nvSpPr>
        <p:spPr>
          <a:xfrm flipH="1">
            <a:off x="609600" y="391010"/>
            <a:ext cx="6068992" cy="619125"/>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lang="en-US" sz="2800" b="1" i="0" u="none" kern="1200" cap="all" baseline="0" dirty="0">
                <a:solidFill>
                  <a:schemeClr val="tx1">
                    <a:lumMod val="90000"/>
                    <a:lumOff val="10000"/>
                  </a:schemeClr>
                </a:solidFill>
                <a:latin typeface="+mj-lt"/>
                <a:ea typeface="+mj-ea"/>
                <a:cs typeface="+mj-cs"/>
              </a:defRPr>
            </a:lvl1pPr>
          </a:lstStyle>
          <a:p>
            <a:r>
              <a:rPr lang="en-PH" dirty="0">
                <a:solidFill>
                  <a:schemeClr val="bg1"/>
                </a:solidFill>
              </a:rPr>
              <a:t>Health Care Coverage</a:t>
            </a:r>
          </a:p>
        </p:txBody>
      </p:sp>
      <p:sp>
        <p:nvSpPr>
          <p:cNvPr id="9" name="Rectangle 8">
            <a:extLst>
              <a:ext uri="{FF2B5EF4-FFF2-40B4-BE49-F238E27FC236}">
                <a16:creationId xmlns:a16="http://schemas.microsoft.com/office/drawing/2014/main" id="{B3046A63-277D-F445-8D1A-8F10FADB1E66}"/>
              </a:ext>
            </a:extLst>
          </p:cNvPr>
          <p:cNvSpPr/>
          <p:nvPr/>
        </p:nvSpPr>
        <p:spPr>
          <a:xfrm>
            <a:off x="1597306" y="1601266"/>
            <a:ext cx="5220183" cy="741305"/>
          </a:xfrm>
          <a:prstGeom prst="rect">
            <a:avLst/>
          </a:prstGeom>
        </p:spPr>
        <p:txBody>
          <a:bodyPr wrap="square" lIns="0" tIns="0" rIns="0" bIns="0" anchor="ctr">
            <a:noAutofit/>
          </a:bodyPr>
          <a:lstStyle/>
          <a:p>
            <a:r>
              <a:rPr lang="en-US" sz="1400" dirty="0">
                <a:solidFill>
                  <a:schemeClr val="bg2">
                    <a:lumMod val="25000"/>
                  </a:schemeClr>
                </a:solidFill>
              </a:rPr>
              <a:t>Canadian Citizens and Permanent Residents have </a:t>
            </a:r>
            <a:br>
              <a:rPr lang="en-US" sz="1400" dirty="0">
                <a:solidFill>
                  <a:schemeClr val="bg2">
                    <a:lumMod val="25000"/>
                  </a:schemeClr>
                </a:solidFill>
              </a:rPr>
            </a:br>
            <a:r>
              <a:rPr lang="en-US" sz="1400" dirty="0">
                <a:solidFill>
                  <a:schemeClr val="bg2">
                    <a:lumMod val="25000"/>
                  </a:schemeClr>
                </a:solidFill>
              </a:rPr>
              <a:t>health services covered by the Provincial Government</a:t>
            </a:r>
          </a:p>
        </p:txBody>
      </p:sp>
      <p:sp>
        <p:nvSpPr>
          <p:cNvPr id="11" name="Rectangle 10">
            <a:extLst>
              <a:ext uri="{FF2B5EF4-FFF2-40B4-BE49-F238E27FC236}">
                <a16:creationId xmlns:a16="http://schemas.microsoft.com/office/drawing/2014/main" id="{4E1B2B81-C30B-5E41-B83E-E7217B45AF1E}"/>
              </a:ext>
            </a:extLst>
          </p:cNvPr>
          <p:cNvSpPr/>
          <p:nvPr/>
        </p:nvSpPr>
        <p:spPr>
          <a:xfrm>
            <a:off x="1608807" y="2729814"/>
            <a:ext cx="4618374" cy="817417"/>
          </a:xfrm>
          <a:prstGeom prst="rect">
            <a:avLst/>
          </a:prstGeom>
        </p:spPr>
        <p:txBody>
          <a:bodyPr wrap="square" lIns="0" tIns="0" rIns="0" bIns="0" anchor="ctr">
            <a:noAutofit/>
          </a:bodyPr>
          <a:lstStyle/>
          <a:p>
            <a:r>
              <a:rPr lang="en-US" sz="1400" dirty="0">
                <a:solidFill>
                  <a:schemeClr val="bg2">
                    <a:lumMod val="25000"/>
                  </a:schemeClr>
                </a:solidFill>
              </a:rPr>
              <a:t>Temporary foreign workers have health services covered by the Provincial Government but their coverage is contingent on their continued employment with their current employer</a:t>
            </a:r>
          </a:p>
        </p:txBody>
      </p:sp>
      <p:sp>
        <p:nvSpPr>
          <p:cNvPr id="13" name="Rectangle 12">
            <a:extLst>
              <a:ext uri="{FF2B5EF4-FFF2-40B4-BE49-F238E27FC236}">
                <a16:creationId xmlns:a16="http://schemas.microsoft.com/office/drawing/2014/main" id="{7A3CD430-A28F-3643-81CE-9D984494DB03}"/>
              </a:ext>
            </a:extLst>
          </p:cNvPr>
          <p:cNvSpPr/>
          <p:nvPr/>
        </p:nvSpPr>
        <p:spPr>
          <a:xfrm>
            <a:off x="1618007" y="3934479"/>
            <a:ext cx="4477993" cy="741306"/>
          </a:xfrm>
          <a:prstGeom prst="rect">
            <a:avLst/>
          </a:prstGeom>
        </p:spPr>
        <p:txBody>
          <a:bodyPr wrap="square" lIns="0" tIns="0" rIns="0" bIns="0" anchor="ctr">
            <a:noAutofit/>
          </a:bodyPr>
          <a:lstStyle/>
          <a:p>
            <a:r>
              <a:rPr lang="en-US" sz="1400" dirty="0">
                <a:solidFill>
                  <a:schemeClr val="bg2">
                    <a:lumMod val="25000"/>
                  </a:schemeClr>
                </a:solidFill>
              </a:rPr>
              <a:t>Refugee claimants have health services covered by the Federal Government until they are rejected/deported.</a:t>
            </a:r>
          </a:p>
        </p:txBody>
      </p:sp>
      <p:sp>
        <p:nvSpPr>
          <p:cNvPr id="15" name="Rectangle 14">
            <a:extLst>
              <a:ext uri="{FF2B5EF4-FFF2-40B4-BE49-F238E27FC236}">
                <a16:creationId xmlns:a16="http://schemas.microsoft.com/office/drawing/2014/main" id="{F493C183-EF00-FE40-866E-DA985B587E32}"/>
              </a:ext>
            </a:extLst>
          </p:cNvPr>
          <p:cNvSpPr/>
          <p:nvPr/>
        </p:nvSpPr>
        <p:spPr>
          <a:xfrm>
            <a:off x="1628576" y="5063034"/>
            <a:ext cx="4279449" cy="741306"/>
          </a:xfrm>
          <a:prstGeom prst="rect">
            <a:avLst/>
          </a:prstGeom>
        </p:spPr>
        <p:txBody>
          <a:bodyPr wrap="square" lIns="0" tIns="0" rIns="0" bIns="0" anchor="ctr">
            <a:noAutofit/>
          </a:bodyPr>
          <a:lstStyle/>
          <a:p>
            <a:r>
              <a:rPr lang="en-US" sz="1400" dirty="0">
                <a:solidFill>
                  <a:schemeClr val="bg2">
                    <a:lumMod val="25000"/>
                  </a:schemeClr>
                </a:solidFill>
              </a:rPr>
              <a:t>Undocumented migrants have no coverage </a:t>
            </a:r>
            <a:br>
              <a:rPr lang="en-US" sz="1400" dirty="0">
                <a:solidFill>
                  <a:schemeClr val="bg2">
                    <a:lumMod val="25000"/>
                  </a:schemeClr>
                </a:solidFill>
              </a:rPr>
            </a:br>
            <a:r>
              <a:rPr lang="en-US" sz="1400" dirty="0">
                <a:solidFill>
                  <a:schemeClr val="bg2">
                    <a:lumMod val="25000"/>
                  </a:schemeClr>
                </a:solidFill>
              </a:rPr>
              <a:t>for health services.</a:t>
            </a:r>
          </a:p>
        </p:txBody>
      </p:sp>
      <p:grpSp>
        <p:nvGrpSpPr>
          <p:cNvPr id="33" name="Group 32">
            <a:extLst>
              <a:ext uri="{FF2B5EF4-FFF2-40B4-BE49-F238E27FC236}">
                <a16:creationId xmlns:a16="http://schemas.microsoft.com/office/drawing/2014/main" id="{EC264CBB-E71F-734F-A782-2590B3FA53A6}"/>
              </a:ext>
            </a:extLst>
          </p:cNvPr>
          <p:cNvGrpSpPr/>
          <p:nvPr/>
        </p:nvGrpSpPr>
        <p:grpSpPr>
          <a:xfrm>
            <a:off x="609600" y="1601265"/>
            <a:ext cx="741306" cy="741306"/>
            <a:chOff x="609600" y="1601265"/>
            <a:chExt cx="741306" cy="741306"/>
          </a:xfrm>
        </p:grpSpPr>
        <p:sp>
          <p:nvSpPr>
            <p:cNvPr id="8" name="Oval 7">
              <a:extLst>
                <a:ext uri="{FF2B5EF4-FFF2-40B4-BE49-F238E27FC236}">
                  <a16:creationId xmlns:a16="http://schemas.microsoft.com/office/drawing/2014/main" id="{73DFEBFD-508E-DB4A-8C82-65DB0A4F987C}"/>
                </a:ext>
              </a:extLst>
            </p:cNvPr>
            <p:cNvSpPr/>
            <p:nvPr/>
          </p:nvSpPr>
          <p:spPr>
            <a:xfrm>
              <a:off x="609600" y="1601265"/>
              <a:ext cx="741306" cy="741306"/>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accent1"/>
                </a:solidFill>
              </a:endParaRPr>
            </a:p>
          </p:txBody>
        </p:sp>
        <p:pic>
          <p:nvPicPr>
            <p:cNvPr id="21" name="Graphic 20" descr="Universal access outline">
              <a:extLst>
                <a:ext uri="{FF2B5EF4-FFF2-40B4-BE49-F238E27FC236}">
                  <a16:creationId xmlns:a16="http://schemas.microsoft.com/office/drawing/2014/main" id="{A6E6B985-685A-2F47-B182-7EE7C939324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7003" y="1728668"/>
              <a:ext cx="486500" cy="486500"/>
            </a:xfrm>
            <a:prstGeom prst="rect">
              <a:avLst/>
            </a:prstGeom>
          </p:spPr>
        </p:pic>
      </p:grpSp>
      <p:grpSp>
        <p:nvGrpSpPr>
          <p:cNvPr id="36" name="Group 35">
            <a:extLst>
              <a:ext uri="{FF2B5EF4-FFF2-40B4-BE49-F238E27FC236}">
                <a16:creationId xmlns:a16="http://schemas.microsoft.com/office/drawing/2014/main" id="{83D5CBA6-13D7-AD4D-ADC7-56E9A856BF9F}"/>
              </a:ext>
            </a:extLst>
          </p:cNvPr>
          <p:cNvGrpSpPr/>
          <p:nvPr/>
        </p:nvGrpSpPr>
        <p:grpSpPr>
          <a:xfrm>
            <a:off x="609600" y="2767869"/>
            <a:ext cx="741306" cy="741306"/>
            <a:chOff x="609600" y="2767869"/>
            <a:chExt cx="741306" cy="741306"/>
          </a:xfrm>
        </p:grpSpPr>
        <p:sp>
          <p:nvSpPr>
            <p:cNvPr id="10" name="Oval 9">
              <a:extLst>
                <a:ext uri="{FF2B5EF4-FFF2-40B4-BE49-F238E27FC236}">
                  <a16:creationId xmlns:a16="http://schemas.microsoft.com/office/drawing/2014/main" id="{BC4147DA-A7C9-C644-8B51-F4EF955A85D7}"/>
                </a:ext>
              </a:extLst>
            </p:cNvPr>
            <p:cNvSpPr/>
            <p:nvPr/>
          </p:nvSpPr>
          <p:spPr>
            <a:xfrm>
              <a:off x="609600" y="2767869"/>
              <a:ext cx="741306" cy="741306"/>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accent1"/>
                </a:solidFill>
              </a:endParaRPr>
            </a:p>
          </p:txBody>
        </p:sp>
        <p:pic>
          <p:nvPicPr>
            <p:cNvPr id="22" name="Graphic 21" descr="Construction worker female outline">
              <a:extLst>
                <a:ext uri="{FF2B5EF4-FFF2-40B4-BE49-F238E27FC236}">
                  <a16:creationId xmlns:a16="http://schemas.microsoft.com/office/drawing/2014/main" id="{E0EA4441-6EF3-F245-B461-0B46E93696F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37003" y="2895272"/>
              <a:ext cx="486500" cy="486500"/>
            </a:xfrm>
            <a:prstGeom prst="rect">
              <a:avLst/>
            </a:prstGeom>
          </p:spPr>
        </p:pic>
      </p:grpSp>
      <p:grpSp>
        <p:nvGrpSpPr>
          <p:cNvPr id="37" name="Group 36">
            <a:extLst>
              <a:ext uri="{FF2B5EF4-FFF2-40B4-BE49-F238E27FC236}">
                <a16:creationId xmlns:a16="http://schemas.microsoft.com/office/drawing/2014/main" id="{24B9CBAE-2D1E-5945-834C-8EDE593AB629}"/>
              </a:ext>
            </a:extLst>
          </p:cNvPr>
          <p:cNvGrpSpPr/>
          <p:nvPr/>
        </p:nvGrpSpPr>
        <p:grpSpPr>
          <a:xfrm>
            <a:off x="609600" y="3934479"/>
            <a:ext cx="741306" cy="741306"/>
            <a:chOff x="609600" y="3934479"/>
            <a:chExt cx="741306" cy="741306"/>
          </a:xfrm>
        </p:grpSpPr>
        <p:sp>
          <p:nvSpPr>
            <p:cNvPr id="12" name="Oval 11">
              <a:extLst>
                <a:ext uri="{FF2B5EF4-FFF2-40B4-BE49-F238E27FC236}">
                  <a16:creationId xmlns:a16="http://schemas.microsoft.com/office/drawing/2014/main" id="{94E2FD02-55C4-1F4C-AA1E-905420057668}"/>
                </a:ext>
              </a:extLst>
            </p:cNvPr>
            <p:cNvSpPr/>
            <p:nvPr/>
          </p:nvSpPr>
          <p:spPr>
            <a:xfrm>
              <a:off x="609600" y="3934479"/>
              <a:ext cx="741306" cy="741306"/>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accent1"/>
                </a:solidFill>
              </a:endParaRPr>
            </a:p>
          </p:txBody>
        </p:sp>
        <p:pic>
          <p:nvPicPr>
            <p:cNvPr id="23" name="Graphic 22" descr="Medical outline">
              <a:extLst>
                <a:ext uri="{FF2B5EF4-FFF2-40B4-BE49-F238E27FC236}">
                  <a16:creationId xmlns:a16="http://schemas.microsoft.com/office/drawing/2014/main" id="{86FE8634-591F-A64F-ACDA-ED328B7B48A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37003" y="4061882"/>
              <a:ext cx="486500" cy="486500"/>
            </a:xfrm>
            <a:prstGeom prst="rect">
              <a:avLst/>
            </a:prstGeom>
          </p:spPr>
        </p:pic>
      </p:grpSp>
      <p:grpSp>
        <p:nvGrpSpPr>
          <p:cNvPr id="38" name="Group 37">
            <a:extLst>
              <a:ext uri="{FF2B5EF4-FFF2-40B4-BE49-F238E27FC236}">
                <a16:creationId xmlns:a16="http://schemas.microsoft.com/office/drawing/2014/main" id="{A1F685BD-F596-5F48-91AB-5B4D5AD623FE}"/>
              </a:ext>
            </a:extLst>
          </p:cNvPr>
          <p:cNvGrpSpPr/>
          <p:nvPr/>
        </p:nvGrpSpPr>
        <p:grpSpPr>
          <a:xfrm>
            <a:off x="609600" y="5063034"/>
            <a:ext cx="741306" cy="741306"/>
            <a:chOff x="609600" y="5063034"/>
            <a:chExt cx="741306" cy="741306"/>
          </a:xfrm>
        </p:grpSpPr>
        <p:sp>
          <p:nvSpPr>
            <p:cNvPr id="14" name="Oval 13">
              <a:extLst>
                <a:ext uri="{FF2B5EF4-FFF2-40B4-BE49-F238E27FC236}">
                  <a16:creationId xmlns:a16="http://schemas.microsoft.com/office/drawing/2014/main" id="{2001D54D-A067-CB48-BC89-E95D0DAEF0A3}"/>
                </a:ext>
              </a:extLst>
            </p:cNvPr>
            <p:cNvSpPr/>
            <p:nvPr/>
          </p:nvSpPr>
          <p:spPr>
            <a:xfrm>
              <a:off x="609600" y="5063034"/>
              <a:ext cx="741306" cy="741306"/>
            </a:xfrm>
            <a:prstGeom prst="ellipse">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accent1"/>
                </a:solidFill>
              </a:endParaRPr>
            </a:p>
          </p:txBody>
        </p:sp>
        <p:pic>
          <p:nvPicPr>
            <p:cNvPr id="24" name="Graphic 23" descr="Checkbox Crossed outline">
              <a:extLst>
                <a:ext uri="{FF2B5EF4-FFF2-40B4-BE49-F238E27FC236}">
                  <a16:creationId xmlns:a16="http://schemas.microsoft.com/office/drawing/2014/main" id="{DA6EA7E7-B70E-6546-83A4-FD551C51333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698865" y="5152299"/>
              <a:ext cx="562776" cy="562776"/>
            </a:xfrm>
            <a:prstGeom prst="rect">
              <a:avLst/>
            </a:prstGeom>
          </p:spPr>
        </p:pic>
      </p:grpSp>
      <p:cxnSp>
        <p:nvCxnSpPr>
          <p:cNvPr id="25" name="Straight Connector 24">
            <a:extLst>
              <a:ext uri="{FF2B5EF4-FFF2-40B4-BE49-F238E27FC236}">
                <a16:creationId xmlns:a16="http://schemas.microsoft.com/office/drawing/2014/main" id="{BD0C6C49-6708-014B-9E63-883D35192A87}"/>
              </a:ext>
            </a:extLst>
          </p:cNvPr>
          <p:cNvCxnSpPr>
            <a:cxnSpLocks/>
          </p:cNvCxnSpPr>
          <p:nvPr/>
        </p:nvCxnSpPr>
        <p:spPr>
          <a:xfrm>
            <a:off x="1608807" y="2536190"/>
            <a:ext cx="4954039"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6B0B17-B4EB-C643-BF8E-485236E51B0E}"/>
              </a:ext>
            </a:extLst>
          </p:cNvPr>
          <p:cNvCxnSpPr>
            <a:cxnSpLocks/>
          </p:cNvCxnSpPr>
          <p:nvPr/>
        </p:nvCxnSpPr>
        <p:spPr>
          <a:xfrm>
            <a:off x="1608807" y="3740855"/>
            <a:ext cx="4618374"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4F0B5AB-CCB9-1447-865F-CD29B45526CB}"/>
              </a:ext>
            </a:extLst>
          </p:cNvPr>
          <p:cNvCxnSpPr>
            <a:cxnSpLocks/>
          </p:cNvCxnSpPr>
          <p:nvPr/>
        </p:nvCxnSpPr>
        <p:spPr>
          <a:xfrm>
            <a:off x="1608807" y="4869409"/>
            <a:ext cx="4283993"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F0C4CC96-B26B-9540-B978-113AD822923C}"/>
              </a:ext>
            </a:extLst>
          </p:cNvPr>
          <p:cNvSpPr/>
          <p:nvPr/>
        </p:nvSpPr>
        <p:spPr>
          <a:xfrm flipH="1">
            <a:off x="5892800" y="47806"/>
            <a:ext cx="6299200" cy="6428936"/>
          </a:xfrm>
          <a:custGeom>
            <a:avLst/>
            <a:gdLst>
              <a:gd name="connsiteX0" fmla="*/ 0 w 6299200"/>
              <a:gd name="connsiteY0" fmla="*/ 0 h 6436121"/>
              <a:gd name="connsiteX1" fmla="*/ 2784763 w 6299200"/>
              <a:gd name="connsiteY1" fmla="*/ 0 h 6436121"/>
              <a:gd name="connsiteX2" fmla="*/ 2784763 w 6299200"/>
              <a:gd name="connsiteY2" fmla="*/ 1 h 6436121"/>
              <a:gd name="connsiteX3" fmla="*/ 4595188 w 6299200"/>
              <a:gd name="connsiteY3" fmla="*/ 1 h 6436121"/>
              <a:gd name="connsiteX4" fmla="*/ 6299200 w 6299200"/>
              <a:gd name="connsiteY4" fmla="*/ 6428938 h 6436121"/>
              <a:gd name="connsiteX5" fmla="*/ 2784763 w 6299200"/>
              <a:gd name="connsiteY5" fmla="*/ 6428938 h 6436121"/>
              <a:gd name="connsiteX6" fmla="*/ 2784763 w 6299200"/>
              <a:gd name="connsiteY6" fmla="*/ 6436121 h 6436121"/>
              <a:gd name="connsiteX7" fmla="*/ 0 w 6299200"/>
              <a:gd name="connsiteY7" fmla="*/ 6436121 h 643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9200" h="6436121">
                <a:moveTo>
                  <a:pt x="0" y="0"/>
                </a:moveTo>
                <a:lnTo>
                  <a:pt x="2784763" y="0"/>
                </a:lnTo>
                <a:lnTo>
                  <a:pt x="2784763" y="1"/>
                </a:lnTo>
                <a:lnTo>
                  <a:pt x="4595188" y="1"/>
                </a:lnTo>
                <a:lnTo>
                  <a:pt x="6299200" y="6428938"/>
                </a:lnTo>
                <a:lnTo>
                  <a:pt x="2784763" y="6428938"/>
                </a:lnTo>
                <a:lnTo>
                  <a:pt x="2784763" y="6436121"/>
                </a:lnTo>
                <a:lnTo>
                  <a:pt x="0" y="6436121"/>
                </a:lnTo>
                <a:close/>
              </a:path>
            </a:pathLst>
          </a:custGeom>
          <a:blipFill>
            <a:blip r:embed="rId11" cstate="screen">
              <a:extLst>
                <a:ext uri="{28A0092B-C50C-407E-A947-70E740481C1C}">
                  <a14:useLocalDpi xmlns:a14="http://schemas.microsoft.com/office/drawing/2010/main"/>
                </a:ext>
              </a:extLst>
            </a:blip>
            <a:srcRect/>
            <a:stretch>
              <a:fillRect l="-46467" r="-349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Tree>
    <p:extLst>
      <p:ext uri="{BB962C8B-B14F-4D97-AF65-F5344CB8AC3E}">
        <p14:creationId xmlns:p14="http://schemas.microsoft.com/office/powerpoint/2010/main" val="78583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225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750"/>
                            </p:stCondLst>
                            <p:childTnLst>
                              <p:par>
                                <p:cTn id="34" presetID="2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par>
                          <p:cTn id="37" fill="hold">
                            <p:stCondLst>
                              <p:cond delay="4250"/>
                            </p:stCondLst>
                            <p:childTnLst>
                              <p:par>
                                <p:cTn id="38" presetID="10" presetClass="entr" presetSubtype="0"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par>
                          <p:cTn id="41" fill="hold">
                            <p:stCondLst>
                              <p:cond delay="475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5250"/>
                            </p:stCondLst>
                            <p:childTnLst>
                              <p:par>
                                <p:cTn id="46" presetID="22" presetClass="entr" presetSubtype="8"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p:stCondLst>
                              <p:cond delay="5750"/>
                            </p:stCondLst>
                            <p:childTnLst>
                              <p:par>
                                <p:cTn id="50" presetID="10" presetClass="entr" presetSubtype="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par>
                          <p:cTn id="53" fill="hold">
                            <p:stCondLst>
                              <p:cond delay="6250"/>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P spid="11" grpId="0"/>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253&quot;&gt;&lt;object type=&quot;3&quot; unique_id=&quot;10254&quot;&gt;&lt;property id=&quot;20148&quot; value=&quot;5&quot;/&gt;&lt;property id=&quot;20300&quot; value=&quot;Slide 1 - &amp;quot;Post- Arrival Health Assessments&amp;quot;&quot;/&gt;&lt;property id=&quot;20307&quot; value=&quot;313&quot;/&gt;&lt;/object&gt;&lt;object type=&quot;3&quot; unique_id=&quot;10255&quot;&gt;&lt;property id=&quot;20148&quot; value=&quot;5&quot;/&gt;&lt;property id=&quot;20300&quot; value=&quot;Slide 2 - &amp;quot;Post- Arrival Health Assessments&amp;quot;&quot;/&gt;&lt;property id=&quot;20307&quot; value=&quot;322&quot;/&gt;&lt;/object&gt;&lt;object type=&quot;3&quot; unique_id=&quot;10258&quot;&gt;&lt;property id=&quot;20148&quot; value=&quot;5&quot;/&gt;&lt;property id=&quot;20300&quot; value=&quot;Slide 21 - &amp;quot;Health Services&amp;quot;&quot;/&gt;&lt;property id=&quot;20307&quot; value=&quot;323&quot;/&gt;&lt;/object&gt;&lt;object type=&quot;3&quot; unique_id=&quot;10259&quot;&gt;&lt;property id=&quot;20148&quot; value=&quot;5&quot;/&gt;&lt;property id=&quot;20300&quot; value=&quot;Slide 16 - &amp;quot;Post  Arrival Health Assessments&amp;quot;&quot;/&gt;&lt;property id=&quot;20307&quot; value=&quot;284&quot;/&gt;&lt;/object&gt;&lt;object type=&quot;3&quot; unique_id=&quot;10260&quot;&gt;&lt;property id=&quot;20148&quot; value=&quot;5&quot;/&gt;&lt;property id=&quot;20300&quot; value=&quot;Slide 23 - &amp;quot;Resettlement Issues&amp;quot;&quot;/&gt;&lt;property id=&quot;20307&quot; value=&quot;288&quot;/&gt;&lt;/object&gt;&lt;object type=&quot;3&quot; unique_id=&quot;10272&quot;&gt;&lt;property id=&quot;20148&quot; value=&quot;5&quot;/&gt;&lt;property id=&quot;20300&quot; value=&quot;Slide 3 - &amp;quot;Objectives&amp;quot;&quot;/&gt;&lt;property id=&quot;20307&quot; value=&quot;327&quot;/&gt;&lt;/object&gt;&lt;object type=&quot;3&quot; unique_id=&quot;10273&quot;&gt;&lt;property id=&quot;20148&quot; value=&quot;5&quot;/&gt;&lt;property id=&quot;20300&quot; value=&quot;Slide 4 - &amp;quot;Who Are Regular Migrants to Canada?&amp;quot;&quot;/&gt;&lt;property id=&quot;20307&quot; value=&quot;326&quot;/&gt;&lt;/object&gt;&lt;object type=&quot;3&quot; unique_id=&quot;10274&quot;&gt;&lt;property id=&quot;20148&quot; value=&quot;5&quot;/&gt;&lt;property id=&quot;20300&quot; value=&quot;Slide 5 - &amp;quot;Top 10 Source Countries in 2016&amp;quot;&quot;/&gt;&lt;property id=&quot;20307&quot; value=&quot;328&quot;/&gt;&lt;/object&gt;&lt;object type=&quot;3&quot; unique_id=&quot;10275&quot;&gt;&lt;property id=&quot;20148&quot; value=&quot;5&quot;/&gt;&lt;property id=&quot;20300&quot; value=&quot;Slide 6 - &amp;quot;Refugee Resettlement in Canada&amp;quot;&quot;/&gt;&lt;property id=&quot;20307&quot; value=&quot;329&quot;/&gt;&lt;/object&gt;&lt;object type=&quot;3&quot; unique_id=&quot;10276&quot;&gt;&lt;property id=&quot;20148&quot; value=&quot;5&quot;/&gt;&lt;property id=&quot;20300&quot; value=&quot;Slide 7 - &amp;quot;Which Refugees are Prioritized by Canada?&amp;quot;&quot;/&gt;&lt;property id=&quot;20307&quot; value=&quot;330&quot;/&gt;&lt;/object&gt;&lt;object type=&quot;3&quot; unique_id=&quot;10277&quot;&gt;&lt;property id=&quot;20148&quot; value=&quot;5&quot;/&gt;&lt;property id=&quot;20300&quot; value=&quot;Slide 8 - &amp;quot;Which Refugees are Prioritized by Canada?&amp;quot;&quot;/&gt;&lt;property id=&quot;20307&quot; value=&quot;338&quot;/&gt;&lt;/object&gt;&lt;object type=&quot;3&quot; unique_id=&quot;10278&quot;&gt;&lt;property id=&quot;20148&quot; value=&quot;5&quot;/&gt;&lt;property id=&quot;20300&quot; value=&quot;Slide 9 - &amp;quot;Health&amp;quot;&quot;/&gt;&lt;property id=&quot;20307&quot; value=&quot;331&quot;/&gt;&lt;/object&gt;&lt;object type=&quot;3&quot; unique_id=&quot;10279&quot;&gt;&lt;property id=&quot;20148&quot; value=&quot;5&quot;/&gt;&lt;property id=&quot;20300&quot; value=&quot;Slide 10 - &amp;quot;Pre-Migration Health Assessments&amp;quot;&quot;/&gt;&lt;property id=&quot;20307&quot; value=&quot;332&quot;/&gt;&lt;/object&gt;&lt;object type=&quot;3&quot; unique_id=&quot;10280&quot;&gt;&lt;property id=&quot;20148&quot; value=&quot;5&quot;/&gt;&lt;property id=&quot;20300&quot; value=&quot;Slide 11 - &amp;quot;Pre-Migration Health Assessments&amp;quot;&quot;/&gt;&lt;property id=&quot;20307&quot; value=&quot;333&quot;/&gt;&lt;/object&gt;&lt;object type=&quot;3&quot; unique_id=&quot;10281&quot;&gt;&lt;property id=&quot;20148&quot; value=&quot;5&quot;/&gt;&lt;property id=&quot;20300&quot; value=&quot;Slide 12 - &amp;quot;Immigration Medical Assessment&amp;quot;&quot;/&gt;&lt;property id=&quot;20307&quot; value=&quot;334&quot;/&gt;&lt;/object&gt;&lt;object type=&quot;3&quot; unique_id=&quot;10282&quot;&gt;&lt;property id=&quot;20148&quot; value=&quot;5&quot;/&gt;&lt;property id=&quot;20300&quot; value=&quot;Slide 13 - &amp;quot;Pre-Migration Health Screening &amp;quot;&quot;/&gt;&lt;property id=&quot;20307&quot; value=&quot;335&quot;/&gt;&lt;/object&gt;&lt;object type=&quot;3&quot; unique_id=&quot;10283&quot;&gt;&lt;property id=&quot;20148&quot; value=&quot;5&quot;/&gt;&lt;property id=&quot;20300&quot; value=&quot;Slide 14 - &amp;quot;Pre-Migration Treatment and Vaccination&amp;quot;&quot;/&gt;&lt;property id=&quot;20307&quot; value=&quot;336&quot;/&gt;&lt;/object&gt;&lt;object type=&quot;3&quot; unique_id=&quot;10284&quot;&gt;&lt;property id=&quot;20148&quot; value=&quot;5&quot;/&gt;&lt;property id=&quot;20300&quot; value=&quot;Slide 15 - &amp;quot;Mind the Gap&amp;quot;&quot;/&gt;&lt;property id=&quot;20307&quot; value=&quot;337&quot;/&gt;&lt;/object&gt;&lt;object type=&quot;3&quot; unique_id=&quot;10285&quot;&gt;&lt;property id=&quot;20148&quot; value=&quot;5&quot;/&gt;&lt;property id=&quot;20300&quot; value=&quot;Slide 17 - &amp;quot;No Post-Arrival Health Assessment&amp;quot;&quot;/&gt;&lt;property id=&quot;20307&quot; value=&quot;339&quot;/&gt;&lt;/object&gt;&lt;object type=&quot;3&quot; unique_id=&quot;10286&quot;&gt;&lt;property id=&quot;20148&quot; value=&quot;5&quot;/&gt;&lt;property id=&quot;20300&quot; value=&quot;Slide 18 - &amp;quot;Post Arrival Health Assessments&amp;quot;&quot;/&gt;&lt;property id=&quot;20307&quot; value=&quot;345&quot;/&gt;&lt;/object&gt;&lt;object type=&quot;3&quot; unique_id=&quot;10287&quot;&gt;&lt;property id=&quot;20148&quot; value=&quot;5&quot;/&gt;&lt;property id=&quot;20300&quot; value=&quot;Slide 19 - &amp;quot;Post Arrival Health Assessments&amp;quot;&quot;/&gt;&lt;property id=&quot;20307&quot; value=&quot;346&quot;/&gt;&lt;/object&gt;&lt;object type=&quot;3&quot; unique_id=&quot;10288&quot;&gt;&lt;property id=&quot;20148&quot; value=&quot;5&quot;/&gt;&lt;property id=&quot;20300&quot; value=&quot;Slide 22 - &amp;quot;Health Services&amp;quot;&quot;/&gt;&lt;property id=&quot;20307&quot; value=&quot;341&quot;/&gt;&lt;/object&gt;&lt;object type=&quot;3&quot; unique_id=&quot;10289&quot;&gt;&lt;property id=&quot;20148&quot; value=&quot;5&quot;/&gt;&lt;property id=&quot;20300&quot; value=&quot;Slide 24 - &amp;quot;Screening Guidelines&amp;quot;&quot;/&gt;&lt;property id=&quot;20307&quot; value=&quot;347&quot;/&gt;&lt;/object&gt;&lt;object type=&quot;3&quot; unique_id=&quot;10447&quot;&gt;&lt;property id=&quot;20148&quot; value=&quot;5&quot;/&gt;&lt;property id=&quot;20300&quot; value=&quot;Slide 20 - &amp;quot;A Specialized Refugee  Clinic is Required Because…&amp;quot;&quot;/&gt;&lt;property id=&quot;20307&quot; value=&quot;348&quot;/&gt;&lt;/object&gt;&lt;/object&gt;&lt;object type=&quot;8&quot; unique_id=&quot;10271&quot;&gt;&lt;/object&gt;&lt;/object&gt;&lt;/database&gt;"/>
  <p:tag name="SECTOMILLISECCONVERTED" val="1"/>
</p:tagLst>
</file>

<file path=ppt/theme/theme1.xml><?xml version="1.0" encoding="utf-8"?>
<a:theme xmlns:a="http://schemas.openxmlformats.org/drawingml/2006/main" name="Office Theme">
  <a:themeElements>
    <a:clrScheme name="A Coakley Professional Corp">
      <a:dk1>
        <a:srgbClr val="2C2C2D"/>
      </a:dk1>
      <a:lt1>
        <a:srgbClr val="FFFFFF"/>
      </a:lt1>
      <a:dk2>
        <a:srgbClr val="7F7F7F"/>
      </a:dk2>
      <a:lt2>
        <a:srgbClr val="F2F2F2"/>
      </a:lt2>
      <a:accent1>
        <a:srgbClr val="006CA3"/>
      </a:accent1>
      <a:accent2>
        <a:srgbClr val="A4CE4E"/>
      </a:accent2>
      <a:accent3>
        <a:srgbClr val="67CDDC"/>
      </a:accent3>
      <a:accent4>
        <a:srgbClr val="006CA3"/>
      </a:accent4>
      <a:accent5>
        <a:srgbClr val="A4CE4E"/>
      </a:accent5>
      <a:accent6>
        <a:srgbClr val="092142"/>
      </a:accent6>
      <a:hlink>
        <a:srgbClr val="D9D9D6"/>
      </a:hlink>
      <a:folHlink>
        <a:srgbClr val="F2F2F2"/>
      </a:folHlink>
    </a:clrScheme>
    <a:fontScheme name="Custom 10">
      <a:majorFont>
        <a:latin typeface="Liberation Sans"/>
        <a:ea typeface=""/>
        <a:cs typeface=""/>
      </a:majorFont>
      <a:minorFont>
        <a:latin typeface="Liberatio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62b6ecb-acff-4b24-a527-ff2b271ebe71">23CEHAA2X2SM-2102554853-382764</_dlc_DocId>
    <_dlc_DocIdUrl xmlns="d62b6ecb-acff-4b24-a527-ff2b271ebe71">
      <Url>https://slidegenius365.sharepoint.com/_layouts/15/DocIdRedir.aspx?ID=23CEHAA2X2SM-2102554853-382764</Url>
      <Description>23CEHAA2X2SM-2102554853-382764</Description>
    </_dlc_DocIdUrl>
    <_Flow_SignoffStatus xmlns="06fa9243-f6f6-4c83-8c18-4e880acd4ff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689C359221F84CA6C8A700AD48302A" ma:contentTypeVersion="88" ma:contentTypeDescription="Create a new document." ma:contentTypeScope="" ma:versionID="3db5214e9d1f1687af05b4d60a242362">
  <xsd:schema xmlns:xsd="http://www.w3.org/2001/XMLSchema" xmlns:xs="http://www.w3.org/2001/XMLSchema" xmlns:p="http://schemas.microsoft.com/office/2006/metadata/properties" xmlns:ns2="d62b6ecb-acff-4b24-a527-ff2b271ebe71" xmlns:ns3="06fa9243-f6f6-4c83-8c18-4e880acd4ff6" targetNamespace="http://schemas.microsoft.com/office/2006/metadata/properties" ma:root="true" ma:fieldsID="379c045f003df985c88b9848db9b1ba1" ns2:_="" ns3:_="">
    <xsd:import namespace="d62b6ecb-acff-4b24-a527-ff2b271ebe71"/>
    <xsd:import namespace="06fa9243-f6f6-4c83-8c18-4e880acd4f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2:_dlc_DocId" minOccurs="0"/>
                <xsd:element ref="ns2:_dlc_DocIdUrl" minOccurs="0"/>
                <xsd:element ref="ns2:_dlc_DocIdPersistId"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b6ecb-acff-4b24-a527-ff2b271ebe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fa9243-f6f6-4c83-8c18-4e880acd4f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03D5087-D3A4-49D1-A6E8-8CF6015E9936}">
  <ds:schemaRefs>
    <ds:schemaRef ds:uri="http://schemas.microsoft.com/office/2006/documentManagement/types"/>
    <ds:schemaRef ds:uri="http://www.w3.org/XML/1998/namespace"/>
    <ds:schemaRef ds:uri="http://purl.org/dc/terms/"/>
    <ds:schemaRef ds:uri="http://schemas.openxmlformats.org/package/2006/metadata/core-properties"/>
    <ds:schemaRef ds:uri="d62b6ecb-acff-4b24-a527-ff2b271ebe71"/>
    <ds:schemaRef ds:uri="http://schemas.microsoft.com/office/infopath/2007/PartnerControls"/>
    <ds:schemaRef ds:uri="06fa9243-f6f6-4c83-8c18-4e880acd4ff6"/>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4289865F-4F27-4549-B1C2-35D58F9A3B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2b6ecb-acff-4b24-a527-ff2b271ebe71"/>
    <ds:schemaRef ds:uri="06fa9243-f6f6-4c83-8c18-4e880acd4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8F8BE4-F3C8-48F5-A3D6-5A2F8F3A8C9F}">
  <ds:schemaRefs>
    <ds:schemaRef ds:uri="http://schemas.microsoft.com/sharepoint/v3/contenttype/forms"/>
  </ds:schemaRefs>
</ds:datastoreItem>
</file>

<file path=customXml/itemProps4.xml><?xml version="1.0" encoding="utf-8"?>
<ds:datastoreItem xmlns:ds="http://schemas.openxmlformats.org/officeDocument/2006/customXml" ds:itemID="{75CDABC0-9A80-4089-A75E-082E22FFFC5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9804</TotalTime>
  <Words>1286</Words>
  <Application>Microsoft Macintosh PowerPoint</Application>
  <PresentationFormat>Widescreen</PresentationFormat>
  <Paragraphs>174</Paragraphs>
  <Slides>14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Liberation Sans</vt:lpstr>
      <vt:lpstr>Times New Roman</vt:lpstr>
      <vt:lpstr>Calibri</vt:lpstr>
      <vt:lpstr>Arial</vt:lpstr>
      <vt:lpstr>Office Theme</vt:lpstr>
      <vt:lpstr>Opportunities &amp; Challenges for Covid 19 vaccination in migrants settled in canada</vt:lpstr>
      <vt:lpstr>Conflict of interest</vt:lpstr>
      <vt:lpstr>PowerPoint Presentation</vt:lpstr>
      <vt:lpstr>Who Are Regular Migrants to Canada?</vt:lpstr>
      <vt:lpstr>Refugees in Canada 2019</vt:lpstr>
      <vt:lpstr>Who Are Regular Migrants to Canada?</vt:lpstr>
      <vt:lpstr>Top 10 Source Countries in 2019</vt:lpstr>
      <vt:lpstr>Health Care System</vt:lpstr>
      <vt:lpstr>PowerPoint Presentation</vt:lpstr>
      <vt:lpstr>Same COVID-19 Storm but Different Socio-Economic Boats</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Microsoft Office User</cp:lastModifiedBy>
  <cp:revision>672</cp:revision>
  <dcterms:created xsi:type="dcterms:W3CDTF">2016-04-18T22:13:42Z</dcterms:created>
  <dcterms:modified xsi:type="dcterms:W3CDTF">2021-03-25T11:28:47Z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0x010100C4689C359221F84CA6C8A700AD48302A</vt:lpwstr>
  </property>
  <property fmtid="{D5CDD505-2E9C-101B-9397-08002B2CF9AE}" pid="3" name="_dlc_DocIdItemGuid">
    <vt:lpwstr>6afb009e-ded1-4d32-bcdf-eb7c6ed93df2</vt:lpwstr>
  </property>
</Properties>
</file>